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8" r:id="rId2"/>
    <p:sldId id="278" r:id="rId3"/>
    <p:sldId id="270" r:id="rId4"/>
    <p:sldId id="261" r:id="rId5"/>
    <p:sldId id="289" r:id="rId6"/>
    <p:sldId id="267" r:id="rId7"/>
    <p:sldId id="284" r:id="rId8"/>
    <p:sldId id="264" r:id="rId9"/>
    <p:sldId id="269" r:id="rId10"/>
    <p:sldId id="273" r:id="rId11"/>
    <p:sldId id="272" r:id="rId12"/>
    <p:sldId id="274" r:id="rId13"/>
    <p:sldId id="263" r:id="rId14"/>
    <p:sldId id="286" r:id="rId15"/>
    <p:sldId id="265" r:id="rId16"/>
    <p:sldId id="281" r:id="rId17"/>
    <p:sldId id="275" r:id="rId18"/>
    <p:sldId id="287" r:id="rId19"/>
    <p:sldId id="290" r:id="rId20"/>
    <p:sldId id="291" r:id="rId21"/>
    <p:sldId id="279" r:id="rId22"/>
    <p:sldId id="288" r:id="rId23"/>
    <p:sldId id="280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5" autoAdjust="0"/>
    <p:restoredTop sz="88511" autoAdjust="0"/>
  </p:normalViewPr>
  <p:slideViewPr>
    <p:cSldViewPr snapToGrid="0">
      <p:cViewPr>
        <p:scale>
          <a:sx n="50" d="100"/>
          <a:sy n="50" d="100"/>
        </p:scale>
        <p:origin x="744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ommon\Desktop\&#53685;&#54633;%20&#47928;&#49436;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ommon\Desktop\&#53685;&#54633;%20&#47928;&#49436;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ommon\Desktop\&#53685;&#54633;%20&#47928;&#49436;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 altLang="ko-KR"/>
              <a:t>Bunny</a:t>
            </a:r>
            <a:r>
              <a:rPr lang="en-US" altLang="ko-KR" baseline="0"/>
              <a:t> Mesh Collision Result</a:t>
            </a: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Sheet1!$A$3:$A$6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Sheet1!$B$3:$B$6</c:f>
              <c:numCache>
                <c:formatCode>General</c:formatCode>
                <c:ptCount val="4"/>
                <c:pt idx="0">
                  <c:v>12</c:v>
                </c:pt>
                <c:pt idx="1">
                  <c:v>27</c:v>
                </c:pt>
                <c:pt idx="2">
                  <c:v>52</c:v>
                </c:pt>
                <c:pt idx="3">
                  <c:v>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0FA-405B-9128-811CB97DCC74}"/>
            </c:ext>
          </c:extLst>
        </c:ser>
        <c:ser>
          <c:idx val="1"/>
          <c:order val="1"/>
          <c:tx>
            <c:strRef>
              <c:f>Sheet1!$C$2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Sheet1!$A$3:$A$6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Sheet1!$C$3:$C$6</c:f>
              <c:numCache>
                <c:formatCode>General</c:formatCode>
                <c:ptCount val="4"/>
                <c:pt idx="0">
                  <c:v>13</c:v>
                </c:pt>
                <c:pt idx="1">
                  <c:v>31</c:v>
                </c:pt>
                <c:pt idx="2">
                  <c:v>50</c:v>
                </c:pt>
                <c:pt idx="3">
                  <c:v>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0FA-405B-9128-811CB97DCC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84849647"/>
        <c:axId val="1984849231"/>
      </c:lineChart>
      <c:catAx>
        <c:axId val="19848496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Particle Count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984849231"/>
        <c:crosses val="autoZero"/>
        <c:auto val="1"/>
        <c:lblAlgn val="ctr"/>
        <c:lblOffset val="100"/>
        <c:noMultiLvlLbl val="0"/>
      </c:catAx>
      <c:valAx>
        <c:axId val="1984849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ms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9848496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/>
              <a:t>Dragon Mesh Collision Result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Sheet1!$B$10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Sheet1!$A$11:$A$14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Sheet1!$B$11:$B$14</c:f>
              <c:numCache>
                <c:formatCode>General</c:formatCode>
                <c:ptCount val="4"/>
                <c:pt idx="0">
                  <c:v>12</c:v>
                </c:pt>
                <c:pt idx="1">
                  <c:v>34</c:v>
                </c:pt>
                <c:pt idx="2">
                  <c:v>54</c:v>
                </c:pt>
                <c:pt idx="3">
                  <c:v>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48-467F-AF09-CD44EAD01F65}"/>
            </c:ext>
          </c:extLst>
        </c:ser>
        <c:ser>
          <c:idx val="1"/>
          <c:order val="1"/>
          <c:tx>
            <c:strRef>
              <c:f>Sheet1!$C$10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Sheet1!$A$11:$A$14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Sheet1!$C$11:$C$14</c:f>
              <c:numCache>
                <c:formatCode>General</c:formatCode>
                <c:ptCount val="4"/>
                <c:pt idx="0">
                  <c:v>14</c:v>
                </c:pt>
                <c:pt idx="1">
                  <c:v>34</c:v>
                </c:pt>
                <c:pt idx="2">
                  <c:v>56</c:v>
                </c:pt>
                <c:pt idx="3">
                  <c:v>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48-467F-AF09-CD44EAD01F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3625279"/>
        <c:axId val="113625695"/>
      </c:lineChart>
      <c:catAx>
        <c:axId val="11362527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Particle Count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13625695"/>
        <c:crosses val="autoZero"/>
        <c:auto val="1"/>
        <c:lblAlgn val="ctr"/>
        <c:lblOffset val="100"/>
        <c:noMultiLvlLbl val="0"/>
      </c:catAx>
      <c:valAx>
        <c:axId val="1136256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ms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136252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/>
              <a:t>Octree Collision Result to Bunny &amp; Dragon Mesh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Sheet1!$B$17</c:f>
              <c:strCache>
                <c:ptCount val="1"/>
                <c:pt idx="0">
                  <c:v>Bunny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Sheet1!$A$18:$A$21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Sheet1!$B$18:$B$21</c:f>
              <c:numCache>
                <c:formatCode>General</c:formatCode>
                <c:ptCount val="4"/>
                <c:pt idx="0">
                  <c:v>100</c:v>
                </c:pt>
                <c:pt idx="1">
                  <c:v>195</c:v>
                </c:pt>
                <c:pt idx="2">
                  <c:v>284</c:v>
                </c:pt>
                <c:pt idx="3">
                  <c:v>413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BA-4B40-BCCF-4AAFFAA8A6FF}"/>
            </c:ext>
          </c:extLst>
        </c:ser>
        <c:ser>
          <c:idx val="1"/>
          <c:order val="1"/>
          <c:tx>
            <c:strRef>
              <c:f>Sheet1!$C$17</c:f>
              <c:strCache>
                <c:ptCount val="1"/>
                <c:pt idx="0">
                  <c:v>Dragon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Sheet1!$A$18:$A$21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Sheet1!$C$18:$C$21</c:f>
              <c:numCache>
                <c:formatCode>General</c:formatCode>
                <c:ptCount val="4"/>
                <c:pt idx="0">
                  <c:v>104</c:v>
                </c:pt>
                <c:pt idx="1">
                  <c:v>194</c:v>
                </c:pt>
                <c:pt idx="2">
                  <c:v>284</c:v>
                </c:pt>
                <c:pt idx="3">
                  <c:v>370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BA-4B40-BCCF-4AAFFAA8A6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8988111"/>
        <c:axId val="108990607"/>
      </c:lineChart>
      <c:catAx>
        <c:axId val="1089881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Particle Count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08990607"/>
        <c:crosses val="autoZero"/>
        <c:auto val="1"/>
        <c:lblAlgn val="ctr"/>
        <c:lblOffset val="100"/>
        <c:noMultiLvlLbl val="0"/>
      </c:catAx>
      <c:valAx>
        <c:axId val="1089906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ms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089881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gif>
</file>

<file path=ppt/media/image20.png>
</file>

<file path=ppt/media/image21.gif>
</file>

<file path=ppt/media/image3.png>
</file>

<file path=ppt/media/image4.png>
</file>

<file path=ppt/media/image5.gif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E1284D-05FE-46E6-89EB-0400F9965BC9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AB10F-5CC3-428A-9957-4C9EDBFB8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954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이미지 기반 </a:t>
            </a:r>
            <a:r>
              <a:rPr lang="ko-KR" altLang="en-US" dirty="0" err="1"/>
              <a:t>파티클</a:t>
            </a:r>
            <a:r>
              <a:rPr lang="ko-KR" altLang="en-US" dirty="0"/>
              <a:t> 충돌 처리 시스템을 발표할</a:t>
            </a:r>
          </a:p>
          <a:p>
            <a:r>
              <a:rPr lang="ko-KR" altLang="en-US" dirty="0"/>
              <a:t>미디어융합디자인 대학원 석사과정 이용선 발표를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666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논문의 첫 프레임에서는 충돌감지 텍스처에 아무런 데이터가 없어 충돌처리가 진행되지 않으며</a:t>
            </a:r>
          </a:p>
          <a:p>
            <a:r>
              <a:rPr lang="ko-KR" altLang="en-US" dirty="0"/>
              <a:t>충돌 감지 텍스처에 </a:t>
            </a:r>
            <a:r>
              <a:rPr lang="ko-KR" altLang="en-US" dirty="0" err="1"/>
              <a:t>파티클들의</a:t>
            </a:r>
            <a:r>
              <a:rPr lang="ko-KR" altLang="en-US" dirty="0"/>
              <a:t> 위치 정보가 입력됩니다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감지 텍스처가 생성된 첫 프레임 이후의 </a:t>
            </a:r>
            <a:r>
              <a:rPr lang="ko-KR" altLang="en-US" dirty="0" err="1"/>
              <a:t>파티클</a:t>
            </a:r>
            <a:r>
              <a:rPr lang="ko-KR" altLang="en-US" dirty="0"/>
              <a:t> 충돌처리는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 그래픽스 파이프라인에 입력된 정점 정보를 정수형 </a:t>
            </a:r>
            <a:r>
              <a:rPr lang="en-US" altLang="ko-KR" dirty="0"/>
              <a:t>2</a:t>
            </a:r>
            <a:r>
              <a:rPr lang="ko-KR" altLang="en-US" dirty="0"/>
              <a:t>차원 인덱스로 변형시킵니다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이렇게 구해진 </a:t>
            </a:r>
            <a:r>
              <a:rPr lang="en-US" altLang="ko-KR" dirty="0"/>
              <a:t>Base Texel</a:t>
            </a:r>
            <a:r>
              <a:rPr lang="ko-KR" altLang="en-US" dirty="0"/>
              <a:t>를 </a:t>
            </a:r>
            <a:r>
              <a:rPr lang="en-US" altLang="ko-KR" dirty="0"/>
              <a:t>OpenGL</a:t>
            </a:r>
            <a:r>
              <a:rPr lang="ko-KR" altLang="en-US" dirty="0"/>
              <a:t>에서 제공하는 </a:t>
            </a:r>
            <a:r>
              <a:rPr lang="en-US" altLang="ko-KR" dirty="0" err="1"/>
              <a:t>texelFectch</a:t>
            </a:r>
            <a:r>
              <a:rPr lang="en-US" altLang="ko-KR" dirty="0"/>
              <a:t> </a:t>
            </a:r>
            <a:r>
              <a:rPr lang="ko-KR" altLang="en-US" dirty="0"/>
              <a:t>함수를 사용하여 충돌 감지 텍스처에 저장된 </a:t>
            </a:r>
            <a:r>
              <a:rPr lang="en-US" altLang="ko-KR" dirty="0"/>
              <a:t>3</a:t>
            </a:r>
            <a:r>
              <a:rPr lang="ko-KR" altLang="en-US" dirty="0"/>
              <a:t>차원 위치 정보를 샘플링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샘플링해서 얻어진 현재 </a:t>
            </a:r>
            <a:r>
              <a:rPr lang="ko-KR" altLang="en-US" dirty="0" err="1"/>
              <a:t>파티클의</a:t>
            </a:r>
            <a:r>
              <a:rPr lang="ko-KR" altLang="en-US" dirty="0"/>
              <a:t> 위치를 </a:t>
            </a:r>
            <a:r>
              <a:rPr lang="en-US" altLang="ko-KR" dirty="0" err="1"/>
              <a:t>curr_pos</a:t>
            </a:r>
            <a:r>
              <a:rPr lang="en-US" altLang="ko-KR" dirty="0"/>
              <a:t> </a:t>
            </a:r>
            <a:r>
              <a:rPr lang="ko-KR" altLang="en-US" dirty="0"/>
              <a:t>변수에 저장합니다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213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다음 주변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샘플링하기 위해서 </a:t>
            </a:r>
            <a:r>
              <a:rPr lang="en-US" altLang="ko-KR" dirty="0"/>
              <a:t>base </a:t>
            </a:r>
            <a:r>
              <a:rPr lang="en-US" altLang="ko-KR" dirty="0" err="1"/>
              <a:t>texel</a:t>
            </a:r>
            <a:r>
              <a:rPr lang="en-US" altLang="ko-KR" dirty="0"/>
              <a:t> </a:t>
            </a:r>
            <a:r>
              <a:rPr lang="ko-KR" altLang="en-US" dirty="0"/>
              <a:t>변수를 기준으로 </a:t>
            </a:r>
            <a:r>
              <a:rPr lang="en-US" altLang="ko-KR" dirty="0"/>
              <a:t>2</a:t>
            </a:r>
            <a:r>
              <a:rPr lang="ko-KR" altLang="en-US" dirty="0"/>
              <a:t>중 반복문을 순환하며 샘플링을 진행합니다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2</a:t>
            </a:r>
            <a:r>
              <a:rPr lang="ko-KR" altLang="en-US" dirty="0"/>
              <a:t>중 반복문을 순환하기전 가장 가까운 </a:t>
            </a:r>
            <a:r>
              <a:rPr lang="ko-KR" altLang="en-US" dirty="0" err="1"/>
              <a:t>파티클과</a:t>
            </a:r>
            <a:r>
              <a:rPr lang="ko-KR" altLang="en-US" dirty="0"/>
              <a:t> 충돌을 위해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최소거리를 저장하는데 사용할 </a:t>
            </a:r>
            <a:r>
              <a:rPr lang="en-US" altLang="ko-KR" dirty="0" err="1"/>
              <a:t>particle_min_length</a:t>
            </a:r>
            <a:r>
              <a:rPr lang="en-US" altLang="ko-KR" dirty="0"/>
              <a:t>(</a:t>
            </a:r>
            <a:r>
              <a:rPr lang="ko-KR" altLang="en-US" dirty="0" err="1"/>
              <a:t>파티클</a:t>
            </a:r>
            <a:r>
              <a:rPr lang="ko-KR" altLang="en-US" dirty="0"/>
              <a:t> 민 </a:t>
            </a:r>
            <a:r>
              <a:rPr lang="ko-KR" altLang="en-US" dirty="0" err="1"/>
              <a:t>랭스</a:t>
            </a:r>
            <a:r>
              <a:rPr lang="en-US" altLang="ko-KR" dirty="0"/>
              <a:t>) </a:t>
            </a:r>
            <a:r>
              <a:rPr lang="ko-KR" altLang="en-US" dirty="0"/>
              <a:t>변수를 선언하였습니다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충돌로 판정할 거리를 설정한 </a:t>
            </a:r>
            <a:r>
              <a:rPr lang="en-US" altLang="ko-KR" dirty="0" err="1"/>
              <a:t>g_collision_range</a:t>
            </a:r>
            <a:r>
              <a:rPr lang="en-US" altLang="ko-KR" dirty="0"/>
              <a:t> (</a:t>
            </a:r>
            <a:r>
              <a:rPr lang="ko-KR" altLang="en-US" dirty="0" err="1"/>
              <a:t>콜리젼</a:t>
            </a:r>
            <a:r>
              <a:rPr lang="ko-KR" altLang="en-US" dirty="0"/>
              <a:t> 레인지</a:t>
            </a:r>
            <a:r>
              <a:rPr lang="en-US" altLang="ko-KR" dirty="0"/>
              <a:t>) </a:t>
            </a:r>
            <a:r>
              <a:rPr lang="ko-KR" altLang="en-US" dirty="0"/>
              <a:t>변수를 선언하였습니다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이후 </a:t>
            </a:r>
            <a:r>
              <a:rPr lang="en-US" altLang="ko-KR" dirty="0"/>
              <a:t>2</a:t>
            </a:r>
            <a:r>
              <a:rPr lang="ko-KR" altLang="en-US" dirty="0"/>
              <a:t>중 반복문을 순회하는데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이때 반복문의 조건변수 </a:t>
            </a:r>
            <a:r>
              <a:rPr lang="en-US" altLang="ko-KR" dirty="0" err="1"/>
              <a:t>tx</a:t>
            </a:r>
            <a:r>
              <a:rPr lang="en-US" altLang="ko-KR" dirty="0"/>
              <a:t>, ty</a:t>
            </a:r>
            <a:r>
              <a:rPr lang="ko-KR" altLang="en-US" dirty="0"/>
              <a:t>는 미리 설정해둔 상수 값인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texel_collide_range</a:t>
            </a:r>
            <a:r>
              <a:rPr lang="en-US" altLang="ko-KR" dirty="0"/>
              <a:t>(</a:t>
            </a:r>
            <a:r>
              <a:rPr lang="ko-KR" altLang="en-US" dirty="0" err="1"/>
              <a:t>텍셀</a:t>
            </a:r>
            <a:r>
              <a:rPr lang="ko-KR" altLang="en-US" dirty="0"/>
              <a:t> </a:t>
            </a:r>
            <a:r>
              <a:rPr lang="ko-KR" altLang="en-US" dirty="0" err="1"/>
              <a:t>콜라이드</a:t>
            </a:r>
            <a:r>
              <a:rPr lang="ko-KR" altLang="en-US" dirty="0"/>
              <a:t> 레인지</a:t>
            </a:r>
            <a:r>
              <a:rPr lang="en-US" altLang="ko-KR" dirty="0"/>
              <a:t>)</a:t>
            </a:r>
            <a:r>
              <a:rPr lang="ko-KR" altLang="en-US" dirty="0"/>
              <a:t>의 음수부터 양수까지의 범위를 가지게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두 조건변수는 </a:t>
            </a:r>
            <a:r>
              <a:rPr lang="en-US" altLang="ko-KR" dirty="0"/>
              <a:t>–</a:t>
            </a:r>
            <a:r>
              <a:rPr lang="en-US" altLang="ko-KR" dirty="0" err="1"/>
              <a:t>texel_collide_range</a:t>
            </a:r>
            <a:r>
              <a:rPr lang="ko-KR" altLang="en-US" dirty="0"/>
              <a:t>의 값을 초기값으로 가지고 반복되는 동안 </a:t>
            </a:r>
            <a:r>
              <a:rPr lang="en-US" altLang="ko-KR" dirty="0"/>
              <a:t>1</a:t>
            </a:r>
            <a:r>
              <a:rPr lang="ko-KR" altLang="en-US" dirty="0"/>
              <a:t>씩 증가시켜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양수의 </a:t>
            </a:r>
            <a:r>
              <a:rPr lang="en-US" altLang="ko-KR" dirty="0" err="1"/>
              <a:t>texel_collide_range</a:t>
            </a:r>
            <a:r>
              <a:rPr lang="ko-KR" altLang="en-US" dirty="0"/>
              <a:t>의 범위까지 순환하게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반복문의 조건변수 </a:t>
            </a:r>
            <a:r>
              <a:rPr lang="en-US" altLang="ko-KR" dirty="0" err="1"/>
              <a:t>tx</a:t>
            </a:r>
            <a:r>
              <a:rPr lang="en-US" altLang="ko-KR" dirty="0"/>
              <a:t>, ty</a:t>
            </a:r>
            <a:r>
              <a:rPr lang="ko-KR" altLang="en-US" dirty="0"/>
              <a:t>가 </a:t>
            </a:r>
            <a:r>
              <a:rPr lang="en-US" altLang="ko-KR" dirty="0"/>
              <a:t>base </a:t>
            </a:r>
            <a:r>
              <a:rPr lang="en-US" altLang="ko-KR" dirty="0" err="1"/>
              <a:t>texel</a:t>
            </a:r>
            <a:r>
              <a:rPr lang="ko-KR" altLang="en-US" dirty="0"/>
              <a:t>과 같아지는 </a:t>
            </a:r>
            <a:r>
              <a:rPr lang="en-US" altLang="ko-KR" dirty="0"/>
              <a:t>0</a:t>
            </a:r>
            <a:r>
              <a:rPr lang="ko-KR" altLang="en-US" dirty="0"/>
              <a:t>의 값을 가지는 경우 충돌 처리를 하지 않으며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외의 경우에는 </a:t>
            </a:r>
            <a:r>
              <a:rPr lang="en-US" altLang="ko-KR" dirty="0"/>
              <a:t>base </a:t>
            </a:r>
            <a:r>
              <a:rPr lang="en-US" altLang="ko-KR" dirty="0" err="1"/>
              <a:t>texel</a:t>
            </a:r>
            <a:r>
              <a:rPr lang="en-US" altLang="ko-KR" dirty="0"/>
              <a:t> </a:t>
            </a:r>
            <a:r>
              <a:rPr lang="ko-KR" altLang="en-US" dirty="0"/>
              <a:t>변수에 </a:t>
            </a:r>
            <a:r>
              <a:rPr lang="en-US" altLang="ko-KR" dirty="0" err="1"/>
              <a:t>tx</a:t>
            </a:r>
            <a:r>
              <a:rPr lang="en-US" altLang="ko-KR" dirty="0"/>
              <a:t>, ty </a:t>
            </a:r>
            <a:r>
              <a:rPr lang="ko-KR" altLang="en-US" dirty="0"/>
              <a:t>값을 더하여 새로운 </a:t>
            </a:r>
            <a:r>
              <a:rPr lang="en-US" altLang="ko-KR" dirty="0"/>
              <a:t>2</a:t>
            </a:r>
            <a:r>
              <a:rPr lang="ko-KR" altLang="en-US" dirty="0"/>
              <a:t>차원 인덱스를 계산하여 해당 인덱스의 </a:t>
            </a:r>
            <a:r>
              <a:rPr lang="en-US" altLang="ko-KR" dirty="0"/>
              <a:t>3</a:t>
            </a:r>
            <a:r>
              <a:rPr lang="ko-KR" altLang="en-US" dirty="0"/>
              <a:t>차원 위치 정보를 구합니다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계산된 </a:t>
            </a:r>
            <a:r>
              <a:rPr lang="en-US" altLang="ko-KR" dirty="0"/>
              <a:t>3</a:t>
            </a:r>
            <a:r>
              <a:rPr lang="ko-KR" altLang="en-US" dirty="0"/>
              <a:t>차원 위치 정보와 </a:t>
            </a:r>
            <a:r>
              <a:rPr lang="en-US" altLang="ko-KR" dirty="0" err="1"/>
              <a:t>curr_pos</a:t>
            </a:r>
            <a:r>
              <a:rPr lang="en-US" altLang="ko-KR" dirty="0"/>
              <a:t> </a:t>
            </a:r>
            <a:r>
              <a:rPr lang="ko-KR" altLang="en-US" dirty="0"/>
              <a:t>변수에 저장된 </a:t>
            </a:r>
            <a:r>
              <a:rPr lang="en-US" altLang="ko-KR" dirty="0"/>
              <a:t>3</a:t>
            </a:r>
            <a:r>
              <a:rPr lang="ko-KR" altLang="en-US" dirty="0"/>
              <a:t>차원 위치 값을 </a:t>
            </a:r>
            <a:r>
              <a:rPr lang="en-US" altLang="ko-KR" dirty="0"/>
              <a:t>length </a:t>
            </a:r>
            <a:r>
              <a:rPr lang="ko-KR" altLang="en-US" dirty="0"/>
              <a:t>함수를 이용하여 직선거리를 계산합니다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값이 </a:t>
            </a:r>
            <a:r>
              <a:rPr lang="en-US" altLang="ko-KR" dirty="0" err="1"/>
              <a:t>particle_min_length</a:t>
            </a:r>
            <a:r>
              <a:rPr lang="en-US" altLang="ko-KR" dirty="0"/>
              <a:t> </a:t>
            </a:r>
            <a:r>
              <a:rPr lang="ko-KR" altLang="en-US" dirty="0"/>
              <a:t>변수보다 작고</a:t>
            </a:r>
            <a:r>
              <a:rPr lang="en-US" altLang="ko-KR" dirty="0"/>
              <a:t>, </a:t>
            </a:r>
            <a:r>
              <a:rPr lang="en-US" altLang="ko-KR" dirty="0" err="1"/>
              <a:t>g_collision_range</a:t>
            </a:r>
            <a:r>
              <a:rPr lang="en-US" altLang="ko-KR" dirty="0"/>
              <a:t> </a:t>
            </a:r>
            <a:r>
              <a:rPr lang="ko-KR" altLang="en-US" dirty="0"/>
              <a:t>값보다 작은 경우 충돌로 판정하여 </a:t>
            </a:r>
            <a:r>
              <a:rPr lang="en-US" altLang="ko-KR" dirty="0" err="1"/>
              <a:t>particle_min_length</a:t>
            </a:r>
            <a:r>
              <a:rPr lang="en-US" altLang="ko-KR" dirty="0"/>
              <a:t> </a:t>
            </a:r>
            <a:r>
              <a:rPr lang="ko-KR" altLang="en-US" dirty="0"/>
              <a:t>변수를 갱신하고 현재 </a:t>
            </a:r>
            <a:r>
              <a:rPr lang="ko-KR" altLang="en-US" dirty="0" err="1"/>
              <a:t>파티클이</a:t>
            </a:r>
            <a:r>
              <a:rPr lang="ko-KR" altLang="en-US" dirty="0"/>
              <a:t> 충돌되었음을 기록합니다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오른쪽의 그림은 </a:t>
            </a:r>
            <a:r>
              <a:rPr lang="en-US" altLang="ko-KR" dirty="0" err="1"/>
              <a:t>texel_collide_range</a:t>
            </a:r>
            <a:r>
              <a:rPr lang="en-US" altLang="ko-KR" dirty="0"/>
              <a:t> </a:t>
            </a:r>
            <a:r>
              <a:rPr lang="ko-KR" altLang="en-US" dirty="0"/>
              <a:t>변수를 </a:t>
            </a:r>
            <a:r>
              <a:rPr lang="en-US" altLang="ko-KR" dirty="0"/>
              <a:t>1</a:t>
            </a:r>
            <a:r>
              <a:rPr lang="ko-KR" altLang="en-US" dirty="0"/>
              <a:t>로 </a:t>
            </a:r>
            <a:r>
              <a:rPr lang="ko-KR" altLang="en-US" dirty="0" err="1"/>
              <a:t>설정했을때의</a:t>
            </a:r>
            <a:r>
              <a:rPr lang="ko-KR" altLang="en-US" dirty="0"/>
              <a:t> 충돌 감지 범위를 보여주는 그림입니다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1092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이후 충돌된 </a:t>
            </a:r>
            <a:r>
              <a:rPr lang="ko-KR" altLang="en-US" dirty="0" err="1"/>
              <a:t>파티클의</a:t>
            </a:r>
            <a:r>
              <a:rPr lang="ko-KR" altLang="en-US" dirty="0"/>
              <a:t> 위치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방향 그리고 충돌 시간을 갱신합니다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충돌 판정된 </a:t>
            </a:r>
            <a:r>
              <a:rPr lang="ko-KR" altLang="en-US" dirty="0" err="1"/>
              <a:t>파티클은</a:t>
            </a:r>
            <a:r>
              <a:rPr lang="ko-KR" altLang="en-US" dirty="0"/>
              <a:t> 속도를 </a:t>
            </a:r>
            <a:r>
              <a:rPr lang="en-US" altLang="ko-KR" dirty="0"/>
              <a:t>20% </a:t>
            </a:r>
            <a:r>
              <a:rPr lang="ko-KR" altLang="en-US" dirty="0"/>
              <a:t>감소시키고</a:t>
            </a:r>
            <a:r>
              <a:rPr lang="en-US" altLang="ko-KR" dirty="0"/>
              <a:t>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방향은 두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정보의 뺄셈을 통해 얻어지는 벡터를 정규화 한 값을 사용하였습니다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3</a:t>
            </a:r>
            <a:r>
              <a:rPr lang="ko-KR" altLang="en-US" dirty="0"/>
              <a:t>차원 위치 정보는 갱신된 속도와 방향을 곱하여 이전의 </a:t>
            </a:r>
            <a:r>
              <a:rPr lang="en-US" altLang="ko-KR" dirty="0"/>
              <a:t>3</a:t>
            </a:r>
            <a:r>
              <a:rPr lang="ko-KR" altLang="en-US" dirty="0"/>
              <a:t>차원 위치 정보에 더하여 갱신하였습니다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파티클의</a:t>
            </a:r>
            <a:r>
              <a:rPr lang="ko-KR" altLang="en-US" dirty="0"/>
              <a:t> 시각적 표시 및 지속적인 충돌 방지를 위해 충돌시간을 기록하여 저장합니다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충돌되지 않은 </a:t>
            </a:r>
            <a:r>
              <a:rPr lang="ko-KR" altLang="en-US" dirty="0" err="1"/>
              <a:t>파티클은</a:t>
            </a:r>
            <a:r>
              <a:rPr lang="ko-KR" altLang="en-US" dirty="0"/>
              <a:t> 중력에 의해 위치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방향이 업데이트됩니다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업데이트된 모든 정보는 기하 </a:t>
            </a:r>
            <a:r>
              <a:rPr lang="ko-KR" altLang="en-US" dirty="0" err="1"/>
              <a:t>셰이더에서</a:t>
            </a:r>
            <a:r>
              <a:rPr lang="ko-KR" altLang="en-US" dirty="0"/>
              <a:t> </a:t>
            </a:r>
            <a:r>
              <a:rPr lang="en-US" altLang="ko-KR" dirty="0"/>
              <a:t>Transform Feedback Buffer</a:t>
            </a:r>
            <a:r>
              <a:rPr lang="ko-KR" altLang="en-US" dirty="0"/>
              <a:t>에 기록됩니다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825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렌더</a:t>
            </a:r>
            <a:r>
              <a:rPr lang="ko-KR" altLang="en-US" dirty="0"/>
              <a:t> 단계에서는 충돌 단계에서 업데이트된 </a:t>
            </a:r>
          </a:p>
          <a:p>
            <a:r>
              <a:rPr lang="en-US" altLang="ko-KR" dirty="0"/>
              <a:t>Transform Feedback Buffer</a:t>
            </a:r>
            <a:r>
              <a:rPr lang="ko-KR" altLang="en-US" dirty="0"/>
              <a:t>를 이용하여 </a:t>
            </a:r>
            <a:r>
              <a:rPr lang="ko-KR" altLang="en-US" dirty="0" err="1"/>
              <a:t>파티클의</a:t>
            </a:r>
            <a:r>
              <a:rPr lang="ko-KR" altLang="en-US" dirty="0"/>
              <a:t> 렌더링을 진행합니다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입력된 하나의 정점을 기하 </a:t>
            </a:r>
            <a:r>
              <a:rPr lang="ko-KR" altLang="en-US" dirty="0" err="1"/>
              <a:t>셰이더를</a:t>
            </a:r>
            <a:r>
              <a:rPr lang="ko-KR" altLang="en-US" dirty="0"/>
              <a:t> 통해 </a:t>
            </a:r>
            <a:r>
              <a:rPr lang="en-US" altLang="ko-KR" dirty="0"/>
              <a:t>Quad </a:t>
            </a:r>
            <a:r>
              <a:rPr lang="ko-KR" altLang="en-US" dirty="0"/>
              <a:t>형태의 도형으로 변형시키고 </a:t>
            </a:r>
          </a:p>
          <a:p>
            <a:r>
              <a:rPr lang="ko-KR" altLang="en-US" dirty="0"/>
              <a:t>이를 빌보드 기능을 추가하여 화면에 렌더링합니다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5793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</a:t>
            </a:r>
            <a:r>
              <a:rPr lang="ko-KR" altLang="en-US" dirty="0" err="1"/>
              <a:t>파티클</a:t>
            </a:r>
            <a:r>
              <a:rPr lang="ko-KR" altLang="en-US" dirty="0"/>
              <a:t> 충돌 방식의 성능 측정방법을 위해 사용된 벤치마크 환경은 다음과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GPU</a:t>
            </a:r>
            <a:r>
              <a:rPr lang="ko-KR" altLang="en-US" dirty="0"/>
              <a:t>는 </a:t>
            </a:r>
            <a:r>
              <a:rPr lang="ko-KR" altLang="en-US" dirty="0" err="1"/>
              <a:t>엔비디아사의</a:t>
            </a:r>
            <a:r>
              <a:rPr lang="ko-KR" altLang="en-US" dirty="0"/>
              <a:t> </a:t>
            </a:r>
            <a:r>
              <a:rPr lang="en-US" altLang="ko-KR"/>
              <a:t>RTX </a:t>
            </a:r>
            <a:r>
              <a:rPr lang="en-US" altLang="ko-KR" dirty="0"/>
              <a:t>2</a:t>
            </a:r>
            <a:r>
              <a:rPr lang="en-US" altLang="ko-KR"/>
              <a:t>060</a:t>
            </a:r>
            <a:r>
              <a:rPr lang="ko-KR" altLang="en-US" dirty="0"/>
              <a:t>을 통해 진행하였으며</a:t>
            </a:r>
          </a:p>
          <a:p>
            <a:r>
              <a:rPr lang="ko-KR" altLang="en-US" dirty="0"/>
              <a:t>충돌 감지 텍스처의 해상도는 가로</a:t>
            </a:r>
            <a:r>
              <a:rPr lang="en-US" altLang="ko-KR" dirty="0"/>
              <a:t>, </a:t>
            </a:r>
            <a:r>
              <a:rPr lang="ko-KR" altLang="en-US" dirty="0"/>
              <a:t>세로 </a:t>
            </a:r>
            <a:r>
              <a:rPr lang="en-US" altLang="ko-KR" dirty="0"/>
              <a:t>500 </a:t>
            </a:r>
            <a:r>
              <a:rPr lang="ko-KR" altLang="en-US" dirty="0"/>
              <a:t>픽셀을 지정하였습니다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 실제 게임에서는 </a:t>
            </a:r>
            <a:r>
              <a:rPr lang="ko-KR" altLang="en-US" dirty="0" err="1"/>
              <a:t>파티클의</a:t>
            </a:r>
            <a:r>
              <a:rPr lang="ko-KR" altLang="en-US" dirty="0"/>
              <a:t> 라이프타임이 매우 짧게 설정되어 사용되지만</a:t>
            </a:r>
          </a:p>
          <a:p>
            <a:r>
              <a:rPr lang="ko-KR" altLang="en-US" dirty="0"/>
              <a:t>본 논문의 연구에서는 성능 측정을 위해 </a:t>
            </a:r>
            <a:r>
              <a:rPr lang="ko-KR" altLang="en-US" dirty="0" err="1"/>
              <a:t>파티클의</a:t>
            </a:r>
            <a:r>
              <a:rPr lang="ko-KR" altLang="en-US" dirty="0"/>
              <a:t> 라이프타임을 배제하여 성능을 측정하였습니다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125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</a:t>
            </a:r>
            <a:r>
              <a:rPr lang="ko-KR" altLang="en-US" dirty="0" err="1"/>
              <a:t>파티클</a:t>
            </a:r>
            <a:r>
              <a:rPr lang="ko-KR" altLang="en-US" dirty="0"/>
              <a:t> 충돌 방식의 성능 측정을 위해 두가지 방식을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첫번째 방식으로 모델이 있는 </a:t>
            </a:r>
            <a:r>
              <a:rPr lang="en-US" altLang="ko-KR" dirty="0"/>
              <a:t>Scene</a:t>
            </a:r>
            <a:r>
              <a:rPr lang="ko-KR" altLang="en-US" dirty="0"/>
              <a:t>에서 중력을 통해 떨어지는 </a:t>
            </a:r>
            <a:r>
              <a:rPr lang="ko-KR" altLang="en-US" dirty="0" err="1"/>
              <a:t>파티클의</a:t>
            </a:r>
            <a:r>
              <a:rPr lang="ko-KR" altLang="en-US" dirty="0"/>
              <a:t> 개수와 밀도를 변경하는 방식이며</a:t>
            </a:r>
            <a:endParaRPr lang="en-US" altLang="ko-KR" dirty="0"/>
          </a:p>
          <a:p>
            <a:r>
              <a:rPr lang="ko-KR" altLang="en-US" dirty="0"/>
              <a:t>두번째 방식으로 모델이 없는 </a:t>
            </a:r>
            <a:r>
              <a:rPr lang="en-US" altLang="ko-KR" dirty="0"/>
              <a:t>Scene</a:t>
            </a:r>
            <a:r>
              <a:rPr lang="ko-KR" altLang="en-US" dirty="0"/>
              <a:t>에서 </a:t>
            </a:r>
            <a:r>
              <a:rPr lang="en-US" altLang="ko-KR" dirty="0"/>
              <a:t>x</a:t>
            </a:r>
            <a:r>
              <a:rPr lang="ko-KR" altLang="en-US" dirty="0"/>
              <a:t>축으로 이동하는 </a:t>
            </a:r>
            <a:r>
              <a:rPr lang="ko-KR" altLang="en-US" dirty="0" err="1"/>
              <a:t>파티클의</a:t>
            </a:r>
            <a:r>
              <a:rPr lang="ko-KR" altLang="en-US" dirty="0"/>
              <a:t> 개술을 변경하는 방식을 이용하였습니다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파티클의</a:t>
            </a:r>
            <a:r>
              <a:rPr lang="ko-KR" altLang="en-US" dirty="0"/>
              <a:t> 개수는 </a:t>
            </a:r>
            <a:r>
              <a:rPr lang="en-US" altLang="ko-KR" dirty="0"/>
              <a:t>5</a:t>
            </a:r>
            <a:r>
              <a:rPr lang="ko-KR" altLang="en-US" dirty="0"/>
              <a:t>만개 부터 </a:t>
            </a:r>
            <a:r>
              <a:rPr lang="en-US" altLang="ko-KR" dirty="0"/>
              <a:t>20</a:t>
            </a:r>
            <a:r>
              <a:rPr lang="ko-KR" altLang="en-US" dirty="0"/>
              <a:t>만개로 </a:t>
            </a:r>
            <a:r>
              <a:rPr lang="en-US" altLang="ko-KR" dirty="0"/>
              <a:t>5</a:t>
            </a:r>
            <a:r>
              <a:rPr lang="ko-KR" altLang="en-US" dirty="0" err="1"/>
              <a:t>만개씩</a:t>
            </a:r>
            <a:r>
              <a:rPr lang="ko-KR" altLang="en-US" dirty="0"/>
              <a:t> 증가시켜가며 측정하였습니다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파티클의</a:t>
            </a:r>
            <a:r>
              <a:rPr lang="ko-KR" altLang="en-US" dirty="0"/>
              <a:t> 밀도는 </a:t>
            </a:r>
            <a:r>
              <a:rPr lang="en-US" altLang="ko-KR" dirty="0"/>
              <a:t>A</a:t>
            </a:r>
            <a:r>
              <a:rPr lang="ko-KR" altLang="en-US" dirty="0"/>
              <a:t>타입과 </a:t>
            </a:r>
            <a:r>
              <a:rPr lang="en-US" altLang="ko-KR" dirty="0"/>
              <a:t>B</a:t>
            </a:r>
            <a:r>
              <a:rPr lang="ko-KR" altLang="en-US" dirty="0"/>
              <a:t>타입 두가지를 이용하여 측정하였습니다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첫번째 방식에서 사용하는 모델은 토끼 모델과 용 모델 두가지를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성능 측정은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단위로 측정하였으며 가장 높은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값을 기준으로 측정하였습니다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13204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첫번째로 모델이 있는 </a:t>
            </a:r>
            <a:r>
              <a:rPr lang="en-US" altLang="ko-KR" dirty="0"/>
              <a:t>Scene</a:t>
            </a:r>
            <a:r>
              <a:rPr lang="ko-KR" altLang="en-US" dirty="0"/>
              <a:t>에서의 </a:t>
            </a:r>
            <a:r>
              <a:rPr lang="ko-KR" altLang="en-US" dirty="0" err="1"/>
              <a:t>파티클</a:t>
            </a:r>
            <a:r>
              <a:rPr lang="ko-KR" altLang="en-US" dirty="0"/>
              <a:t> 충돌입니다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영상은 </a:t>
            </a:r>
            <a:r>
              <a:rPr lang="en-US" altLang="ko-KR" dirty="0"/>
              <a:t>A</a:t>
            </a:r>
            <a:r>
              <a:rPr lang="ko-KR" altLang="en-US" dirty="0"/>
              <a:t>타입의 밀도에서 토끼 모델과 용 모델을 사용하였을 때의 </a:t>
            </a:r>
            <a:r>
              <a:rPr lang="en-US" altLang="ko-KR" dirty="0"/>
              <a:t>10</a:t>
            </a:r>
            <a:r>
              <a:rPr lang="ko-KR" altLang="en-US" dirty="0"/>
              <a:t>만개의 </a:t>
            </a:r>
            <a:r>
              <a:rPr lang="ko-KR" altLang="en-US" dirty="0" err="1"/>
              <a:t>파티클</a:t>
            </a:r>
            <a:r>
              <a:rPr lang="ko-KR" altLang="en-US" dirty="0"/>
              <a:t> 충돌 결과입니다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4514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영상과 같은 세팅으로 </a:t>
            </a:r>
            <a:r>
              <a:rPr lang="ko-KR" altLang="en-US" dirty="0" err="1"/>
              <a:t>파티클의</a:t>
            </a:r>
            <a:r>
              <a:rPr lang="ko-KR" altLang="en-US" dirty="0"/>
              <a:t> 개수와 밀도를 변경하며 실험을 진행하고 요약한 결과를 차트로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왼쪽의 차트는 토끼 모델을 사용했을 때의 결과를 보여주는 차트이며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오른쪽의 차트는 용 모델을 사용했을 때의 결과를 보여주는 차트입니다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 결과 모두 </a:t>
            </a:r>
            <a:r>
              <a:rPr lang="ko-KR" altLang="en-US" dirty="0" err="1"/>
              <a:t>파티클의</a:t>
            </a:r>
            <a:r>
              <a:rPr lang="ko-KR" altLang="en-US" dirty="0"/>
              <a:t> 개수에 따라 </a:t>
            </a:r>
            <a:r>
              <a:rPr lang="en-US" altLang="ko-KR" dirty="0" err="1"/>
              <a:t>ms</a:t>
            </a:r>
            <a:r>
              <a:rPr lang="ko-KR" altLang="en-US" dirty="0"/>
              <a:t>가 선형적으로 증가하는 것을 볼 수 있으며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모델이 주는 영향이 크게 없음을 알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5002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 방식으로 </a:t>
            </a:r>
            <a:r>
              <a:rPr lang="ko-KR" altLang="en-US" dirty="0" err="1"/>
              <a:t>옥트리</a:t>
            </a:r>
            <a:r>
              <a:rPr lang="ko-KR" altLang="en-US" dirty="0"/>
              <a:t> 충돌처리 시스템의 충돌 결과를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왼쪽 영상에서 볼 수 있듯이 </a:t>
            </a:r>
            <a:r>
              <a:rPr lang="en-US" altLang="ko-KR" dirty="0"/>
              <a:t>B</a:t>
            </a:r>
            <a:r>
              <a:rPr lang="ko-KR" altLang="en-US" dirty="0"/>
              <a:t>밀도를 가지는 </a:t>
            </a:r>
            <a:r>
              <a:rPr lang="ko-KR" altLang="en-US" dirty="0" err="1"/>
              <a:t>파티클을</a:t>
            </a:r>
            <a:r>
              <a:rPr lang="ko-KR" altLang="en-US" dirty="0"/>
              <a:t> 충돌시켰습니다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오른쪽 차트에서 모델이 주는 영향이 크지 않음을 알 수 있으며 </a:t>
            </a:r>
            <a:r>
              <a:rPr lang="en-US" altLang="ko-KR" dirty="0" err="1"/>
              <a:t>ms</a:t>
            </a:r>
            <a:r>
              <a:rPr lang="ko-KR" altLang="en-US" dirty="0"/>
              <a:t>가 선형적으로 증가하는 것을 확인할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</a:t>
            </a:r>
            <a:r>
              <a:rPr lang="en-US" altLang="ko-KR" dirty="0"/>
              <a:t>, </a:t>
            </a:r>
            <a:r>
              <a:rPr lang="ko-KR" altLang="en-US" dirty="0"/>
              <a:t>본 논문에서 제안하는 알고리즘보다 평균적인 </a:t>
            </a:r>
            <a:r>
              <a:rPr lang="en-US" altLang="ko-KR" dirty="0" err="1"/>
              <a:t>ms</a:t>
            </a:r>
            <a:r>
              <a:rPr lang="ko-KR" altLang="en-US" dirty="0"/>
              <a:t>가 높은 값을 가지는 것을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1769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두번째로</a:t>
            </a:r>
            <a:r>
              <a:rPr lang="en-US" altLang="ko-KR" dirty="0"/>
              <a:t>, X</a:t>
            </a:r>
            <a:r>
              <a:rPr lang="ko-KR" altLang="en-US" dirty="0"/>
              <a:t>축으로 움직이는 </a:t>
            </a:r>
            <a:r>
              <a:rPr lang="ko-KR" altLang="en-US" dirty="0" err="1"/>
              <a:t>파티클들을</a:t>
            </a:r>
            <a:r>
              <a:rPr lang="ko-KR" altLang="en-US" dirty="0"/>
              <a:t> 이용하여 비교하였습니다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802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일반적으로 게임에서 사용되는 </a:t>
            </a:r>
            <a:r>
              <a:rPr lang="ko-KR" altLang="en-US" dirty="0" err="1"/>
              <a:t>파티클</a:t>
            </a:r>
            <a:r>
              <a:rPr lang="ko-KR" altLang="en-US" dirty="0"/>
              <a:t> 충돌이란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오브젝트간의</a:t>
            </a:r>
            <a:r>
              <a:rPr lang="ko-KR" altLang="en-US" dirty="0"/>
              <a:t> 충돌을 의미합니다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이러한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오브젝트간의</a:t>
            </a:r>
            <a:r>
              <a:rPr lang="ko-KR" altLang="en-US" dirty="0"/>
              <a:t> 충돌은 여러 연구가 진행되어 왔으며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화면에서 보이는 그림처럼 상용 게임 엔진에서도 사용하는 것을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9204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1207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결과에서 말씀드린 것과 같이 </a:t>
            </a:r>
          </a:p>
          <a:p>
            <a:r>
              <a:rPr lang="ko-KR" altLang="en-US" dirty="0"/>
              <a:t>본 논문은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en-US" altLang="ko-KR" dirty="0"/>
              <a:t>2</a:t>
            </a:r>
            <a:r>
              <a:rPr lang="ko-KR" altLang="en-US" dirty="0"/>
              <a:t>차원 텍스처에 투영한 값을 이용하여 </a:t>
            </a:r>
            <a:r>
              <a:rPr lang="ko-KR" altLang="en-US" dirty="0" err="1"/>
              <a:t>파티클</a:t>
            </a:r>
            <a:r>
              <a:rPr lang="ko-KR" altLang="en-US" dirty="0"/>
              <a:t> 충돌을 처리합니다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그렇기 때문에 많은 정보의 손실이 일어나게 되며</a:t>
            </a:r>
            <a:r>
              <a:rPr lang="en-US" altLang="ko-KR" dirty="0"/>
              <a:t>, </a:t>
            </a:r>
            <a:r>
              <a:rPr lang="ko-KR" altLang="en-US" dirty="0"/>
              <a:t>투영으로 인해 충돌할 </a:t>
            </a:r>
            <a:r>
              <a:rPr lang="ko-KR" altLang="en-US" dirty="0" err="1"/>
              <a:t>파티클이</a:t>
            </a:r>
            <a:r>
              <a:rPr lang="ko-KR" altLang="en-US" dirty="0"/>
              <a:t> 충돌하지 않거나</a:t>
            </a:r>
          </a:p>
          <a:p>
            <a:r>
              <a:rPr lang="ko-KR" altLang="en-US" dirty="0"/>
              <a:t>충돌해야 하는 </a:t>
            </a:r>
            <a:r>
              <a:rPr lang="ko-KR" altLang="en-US" dirty="0" err="1"/>
              <a:t>파티클들이</a:t>
            </a:r>
            <a:r>
              <a:rPr lang="ko-KR" altLang="en-US" dirty="0"/>
              <a:t> 충돌하지 않을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추후 연구에서는 정보손실에 따른 문제점을 줄일 수 있도록 </a:t>
            </a:r>
          </a:p>
          <a:p>
            <a:r>
              <a:rPr lang="en-US" altLang="ko-KR" dirty="0"/>
              <a:t>3D </a:t>
            </a:r>
            <a:r>
              <a:rPr lang="ko-KR" altLang="en-US" dirty="0"/>
              <a:t>볼륨 텍스처를 이용한 충돌 연구를 진행할 계획입니다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695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그러나 실시간 환경에서의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파티클</a:t>
            </a:r>
            <a:r>
              <a:rPr lang="ko-KR" altLang="en-US" dirty="0"/>
              <a:t> 사이의 충돌에 대해서는 여러가지 문제점이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Octree </a:t>
            </a:r>
            <a:r>
              <a:rPr lang="ko-KR" altLang="en-US" dirty="0"/>
              <a:t>방식과 </a:t>
            </a:r>
            <a:r>
              <a:rPr lang="en-US" altLang="ko-KR" dirty="0"/>
              <a:t>Screen Space Particle Collision</a:t>
            </a:r>
            <a:r>
              <a:rPr lang="ko-KR" altLang="en-US" dirty="0"/>
              <a:t>의 </a:t>
            </a:r>
            <a:r>
              <a:rPr lang="ko-KR" altLang="en-US" dirty="0" err="1"/>
              <a:t>파티클과</a:t>
            </a:r>
            <a:r>
              <a:rPr lang="ko-KR" altLang="en-US" dirty="0"/>
              <a:t> 오브젝트의 충돌 성능을 비교한 연구에서는</a:t>
            </a:r>
          </a:p>
          <a:p>
            <a:endParaRPr lang="ko-KR" altLang="en-US" dirty="0"/>
          </a:p>
          <a:p>
            <a:r>
              <a:rPr lang="en-US" altLang="ko-KR" dirty="0"/>
              <a:t>Octree </a:t>
            </a:r>
            <a:r>
              <a:rPr lang="ko-KR" altLang="en-US" dirty="0"/>
              <a:t>방식이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충돌처리를 진행할 수 있으나 </a:t>
            </a:r>
            <a:r>
              <a:rPr lang="ko-KR" altLang="en-US" dirty="0" err="1"/>
              <a:t>파티클의</a:t>
            </a:r>
            <a:r>
              <a:rPr lang="ko-KR" altLang="en-US" dirty="0"/>
              <a:t> 개수에 따라 실시간 렌더링에서는 성능적으로 한계가 나타날 수 있으며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SSPC</a:t>
            </a:r>
            <a:r>
              <a:rPr lang="ko-KR" altLang="en-US" dirty="0"/>
              <a:t>방식은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충돌처리에 사용할 수 없다는 단점이 있다고 설명하였습니다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813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논문의 연구 목적은 게임과 같은 실시간 렌더링 환경에서의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충돌처리를 목표로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이때 목표로 하는 충돌처리는 정확한 수준의 충돌처리가 아닌 이해할 만한 수준의 충돌처리를 목표로 하며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이해할 만한 수준의 충돌처리란 시점의 변화가 큰 경우나</a:t>
            </a:r>
            <a:r>
              <a:rPr lang="en-US" altLang="ko-KR" dirty="0"/>
              <a:t>, </a:t>
            </a:r>
            <a:r>
              <a:rPr lang="ko-KR" altLang="en-US" dirty="0"/>
              <a:t>가려진 </a:t>
            </a:r>
            <a:r>
              <a:rPr lang="ko-KR" altLang="en-US" dirty="0" err="1"/>
              <a:t>파티클들이</a:t>
            </a:r>
            <a:r>
              <a:rPr lang="ko-KR" altLang="en-US" dirty="0"/>
              <a:t> 많은 경우 충돌처리 과정에서 생략됨을 의미합니다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534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시스템 설계에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제안하는 알고리즘은 충돌 단계와 </a:t>
            </a:r>
            <a:r>
              <a:rPr lang="ko-KR" altLang="en-US" dirty="0" err="1"/>
              <a:t>렌더</a:t>
            </a:r>
            <a:r>
              <a:rPr lang="ko-KR" altLang="en-US" dirty="0"/>
              <a:t> 단계 두 단계로 나누어져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단계에서는 </a:t>
            </a:r>
            <a:r>
              <a:rPr lang="ko-KR" altLang="en-US" dirty="0" err="1"/>
              <a:t>파티클의</a:t>
            </a:r>
            <a:r>
              <a:rPr lang="ko-KR" altLang="en-US" dirty="0"/>
              <a:t> 충돌처리와 정보 업데이트</a:t>
            </a:r>
            <a:r>
              <a:rPr lang="en-US" altLang="ko-KR" dirty="0"/>
              <a:t>, </a:t>
            </a:r>
            <a:r>
              <a:rPr lang="ko-KR" altLang="en-US" dirty="0"/>
              <a:t>그리고 충돌 감지 텍스처를 업데이트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다음으로 </a:t>
            </a:r>
            <a:r>
              <a:rPr lang="ko-KR" altLang="en-US" dirty="0" err="1"/>
              <a:t>렌더</a:t>
            </a:r>
            <a:r>
              <a:rPr lang="ko-KR" altLang="en-US" dirty="0"/>
              <a:t> 단계에서는 충돌 단계에서 갱신된 </a:t>
            </a:r>
            <a:r>
              <a:rPr lang="ko-KR" altLang="en-US" dirty="0" err="1"/>
              <a:t>파티클의</a:t>
            </a:r>
            <a:r>
              <a:rPr lang="ko-KR" altLang="en-US" dirty="0"/>
              <a:t> 정보를 이용하여 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렌더링을 수행합니다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242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충돌 단계에서는 입력된 데이터를 </a:t>
            </a:r>
            <a:r>
              <a:rPr lang="en-US" altLang="ko-KR" dirty="0"/>
              <a:t>Vertex Shader</a:t>
            </a:r>
            <a:r>
              <a:rPr lang="ko-KR" altLang="en-US" dirty="0"/>
              <a:t>에서 충돌을 처리하고 정보를 업데이트합니다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갱신된 정보는 </a:t>
            </a:r>
            <a:r>
              <a:rPr lang="en-US" altLang="ko-KR" dirty="0"/>
              <a:t>Geometry Shader</a:t>
            </a:r>
            <a:r>
              <a:rPr lang="ko-KR" altLang="en-US" dirty="0"/>
              <a:t>에서 </a:t>
            </a:r>
            <a:r>
              <a:rPr lang="en-US" altLang="ko-KR" dirty="0"/>
              <a:t>Transform Feedback</a:t>
            </a:r>
            <a:r>
              <a:rPr lang="ko-KR" altLang="en-US" dirty="0"/>
              <a:t>을 통해 </a:t>
            </a:r>
            <a:r>
              <a:rPr lang="en-US" altLang="ko-KR" dirty="0"/>
              <a:t>Transform Feedback Buffer Object</a:t>
            </a:r>
            <a:r>
              <a:rPr lang="ko-KR" altLang="en-US" dirty="0"/>
              <a:t>에 갱신됩니다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Fragment Shader</a:t>
            </a:r>
            <a:r>
              <a:rPr lang="ko-KR" altLang="en-US" dirty="0"/>
              <a:t>에서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컬러코드로 변환하여 </a:t>
            </a:r>
            <a:r>
              <a:rPr lang="en-US" altLang="ko-KR" dirty="0"/>
              <a:t>Collision Detection Texture</a:t>
            </a:r>
            <a:r>
              <a:rPr lang="ko-KR" altLang="en-US" dirty="0"/>
              <a:t>를 갱신합니다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963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렌더링 단계에서는 충돌 단계에서 업데이트된 </a:t>
            </a:r>
            <a:r>
              <a:rPr lang="en-US" altLang="ko-KR" dirty="0"/>
              <a:t>Transform Feedback Buffer Object</a:t>
            </a:r>
            <a:r>
              <a:rPr lang="ko-KR" altLang="en-US" dirty="0"/>
              <a:t>을 입력으로 사용합니다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Geometry Shader</a:t>
            </a:r>
            <a:r>
              <a:rPr lang="ko-KR" altLang="en-US" dirty="0"/>
              <a:t>에서 입력된 정점을 </a:t>
            </a:r>
            <a:r>
              <a:rPr lang="en-US" altLang="ko-KR" dirty="0"/>
              <a:t>Quad </a:t>
            </a:r>
            <a:r>
              <a:rPr lang="ko-KR" altLang="en-US" dirty="0"/>
              <a:t>형태의 도형으로 변형시키고 카메라를 바라보는 </a:t>
            </a:r>
            <a:r>
              <a:rPr lang="en-US" altLang="ko-KR" dirty="0"/>
              <a:t>Billboard </a:t>
            </a:r>
            <a:r>
              <a:rPr lang="ko-KR" altLang="en-US" dirty="0"/>
              <a:t>형태로 렌더링합니다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909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충돌 단계와 </a:t>
            </a:r>
            <a:r>
              <a:rPr lang="ko-KR" altLang="en-US" dirty="0" err="1"/>
              <a:t>렌더</a:t>
            </a:r>
            <a:r>
              <a:rPr lang="ko-KR" altLang="en-US" dirty="0"/>
              <a:t> 단계에서 볼 수 있듯이 본 논문의 시스템에서는 </a:t>
            </a:r>
            <a:r>
              <a:rPr lang="en-US" altLang="ko-KR" dirty="0"/>
              <a:t>Transform Feedback </a:t>
            </a:r>
            <a:r>
              <a:rPr lang="ko-KR" altLang="en-US" dirty="0"/>
              <a:t>이라는 기능을 사용하고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해당 기능은 사전에 베어링으로 설정한 데이터를 </a:t>
            </a:r>
            <a:r>
              <a:rPr lang="en-US" altLang="ko-KR" dirty="0"/>
              <a:t>GPU</a:t>
            </a:r>
            <a:r>
              <a:rPr lang="ko-KR" altLang="en-US" dirty="0"/>
              <a:t>의 </a:t>
            </a:r>
            <a:r>
              <a:rPr lang="ko-KR" altLang="en-US" dirty="0" err="1"/>
              <a:t>버텍스</a:t>
            </a:r>
            <a:r>
              <a:rPr lang="ko-KR" altLang="en-US" dirty="0"/>
              <a:t> </a:t>
            </a:r>
            <a:r>
              <a:rPr lang="ko-KR" altLang="en-US" dirty="0" err="1"/>
              <a:t>셰이더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또는 기하 </a:t>
            </a:r>
            <a:r>
              <a:rPr lang="ko-KR" altLang="en-US" dirty="0" err="1"/>
              <a:t>셰이더를</a:t>
            </a:r>
            <a:r>
              <a:rPr lang="ko-KR" altLang="en-US" dirty="0"/>
              <a:t> 사용하는 경우에는 기하 </a:t>
            </a:r>
            <a:r>
              <a:rPr lang="ko-KR" altLang="en-US" dirty="0" err="1"/>
              <a:t>셰이더에서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Transform Feedback Buffer Object</a:t>
            </a:r>
            <a:r>
              <a:rPr lang="ko-KR" altLang="en-US" dirty="0"/>
              <a:t>로 갱신할 수 있도록 하는 기능으로 </a:t>
            </a:r>
          </a:p>
          <a:p>
            <a:r>
              <a:rPr lang="ko-KR" altLang="en-US" dirty="0" err="1"/>
              <a:t>파티클</a:t>
            </a:r>
            <a:r>
              <a:rPr lang="ko-KR" altLang="en-US" dirty="0"/>
              <a:t> 시스템에 </a:t>
            </a:r>
            <a:r>
              <a:rPr lang="en-US" altLang="ko-KR" dirty="0"/>
              <a:t>CPU</a:t>
            </a:r>
            <a:r>
              <a:rPr lang="ko-KR" altLang="en-US" dirty="0"/>
              <a:t>의 간섭을 최소한으로 하여 </a:t>
            </a:r>
            <a:r>
              <a:rPr lang="en-US" altLang="ko-KR" dirty="0"/>
              <a:t>GPU</a:t>
            </a:r>
            <a:r>
              <a:rPr lang="ko-KR" altLang="en-US" dirty="0"/>
              <a:t>에서 연산을 진행할 수 있도록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베어링으로 설정한 변수는 </a:t>
            </a:r>
            <a:r>
              <a:rPr lang="ko-KR" altLang="en-US" dirty="0" err="1"/>
              <a:t>파티클의</a:t>
            </a:r>
            <a:r>
              <a:rPr lang="ko-KR" altLang="en-US" dirty="0"/>
              <a:t> 위치</a:t>
            </a:r>
            <a:r>
              <a:rPr lang="en-US" altLang="ko-KR" dirty="0"/>
              <a:t>, </a:t>
            </a:r>
            <a:r>
              <a:rPr lang="ko-KR" altLang="en-US" dirty="0"/>
              <a:t>방향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충돌 시간을 갱신하는데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논문에서는 읽기</a:t>
            </a:r>
            <a:r>
              <a:rPr lang="en-US" altLang="ko-KR" dirty="0"/>
              <a:t>, </a:t>
            </a:r>
            <a:r>
              <a:rPr lang="ko-KR" altLang="en-US" dirty="0"/>
              <a:t>쓰기 과정에서 일어날 수 있는 충돌을 피하기 위해 두개의 버퍼를 사용하여 </a:t>
            </a:r>
          </a:p>
          <a:p>
            <a:r>
              <a:rPr lang="ko-KR" altLang="en-US" dirty="0"/>
              <a:t>매 프레임마다 서로의 역할을 바꾸어 최신 정보를 기반으로 계산되도록 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746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충돌 감지 텍스처에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처리에 사용되는 충돌 감지 텍스처는 카메라를 통해 생성되는</a:t>
            </a:r>
          </a:p>
          <a:p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컬러코드로 변환하여 저장한 </a:t>
            </a:r>
            <a:r>
              <a:rPr lang="en-US" altLang="ko-KR" dirty="0"/>
              <a:t>2</a:t>
            </a:r>
            <a:r>
              <a:rPr lang="ko-KR" altLang="en-US" dirty="0"/>
              <a:t>차원 형태의 텍스처를 의미합니다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처리 또는 중력의 영향으로 인해 업데이트된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ko-KR" altLang="en-US" dirty="0" err="1"/>
              <a:t>프래그먼트</a:t>
            </a:r>
            <a:r>
              <a:rPr lang="ko-KR" altLang="en-US" dirty="0"/>
              <a:t> </a:t>
            </a:r>
            <a:r>
              <a:rPr lang="ko-KR" altLang="en-US" dirty="0" err="1"/>
              <a:t>셰이더에서</a:t>
            </a:r>
            <a:r>
              <a:rPr lang="ko-KR" altLang="en-US" dirty="0"/>
              <a:t> </a:t>
            </a:r>
            <a:r>
              <a:rPr lang="en-US" altLang="ko-KR" dirty="0"/>
              <a:t>RGB </a:t>
            </a:r>
            <a:r>
              <a:rPr lang="ko-KR" altLang="en-US" dirty="0"/>
              <a:t>값으로 변환하여 작성한 텍스처입니다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5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FE5DFA-D77F-4E82-8FD2-18FF7692C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BF4204-9F7C-4D50-B8A4-0CE5CF57E4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764EA4-7989-436D-B312-E812B688E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5A939A-AD5F-4D68-8078-6EBC8728A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E57456-7961-4866-B84A-14D2AD19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97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62A041-EEA5-4026-9C7D-D6A18E69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310166-9FC8-43F3-85E1-A65844599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1BB291-1B4F-46E0-89E8-88D05DC52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7958E-06A9-496F-B7E2-9A3C66865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78901A-8418-4B35-80F3-E9C9FA8E6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74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BB9368-A979-4292-86CC-A214B7D9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62ED83-FB58-4174-9969-A9E9E072D7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133C6B-17BE-49B1-B8EE-5DBD1C9EC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352836-361E-415B-9E97-171A9F14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E25D46-8A3E-4E77-9C9A-CC9283BD1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79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6092CD-5E77-44FC-9834-808105382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A708A6-5D8B-414F-AD9E-4E7FDD67F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C93A43-39B9-4C5F-BF6A-A1E316089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83162D-CDBC-4701-A948-BF2240062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54B52-30C7-4D4D-9B3F-E91C4B7F9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79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4148EB-A151-4FE3-A766-44DC389AB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66A407-09CF-4689-B9C6-B287C06EA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5BD42-DE9A-4DFF-9CD7-5AF3F082D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7D15FF-FA71-404E-BACC-0857338E6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1F5063-C718-4A26-9E3D-00E7B6DF3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693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725BA5-08AC-4636-81C7-50440A23B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42EAE4-6B09-4778-917C-595DF59CB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8891D7-60BA-46A1-9716-E465E4444D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4FB4F8-186E-4633-9533-A5F0B1096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B5034D-B90D-4119-AB27-50D25E7C5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082BF5-0A07-4900-9C40-ACEF81558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64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04504E-517C-4B20-BBF5-706B23E0E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048D7F-5E53-4950-BA9B-19597D711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A43427-DAD9-40AE-99EC-6D6962D667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3006912-672C-46CF-BE13-B8B90A524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329236-577F-4699-9337-81F36D058E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C4D159C-C23F-4E75-AF36-A463F5C25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A56F185-E06F-4323-B5D6-3E6CA9F6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FF7A990-0167-4090-82A7-4F5511BF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921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6BF88-B1EF-4C2A-85E6-A4644714F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2364AF1-DE42-446A-9C58-9353F2BAD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1750B6-2EE6-4037-A4F7-9E608C8CA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30F816-72AA-46F1-8B9A-C5D7B2DB3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09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5732163-17E9-4D69-841A-6097675D6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5C8993-5F32-4086-96E5-86D2A477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4B60CC-FCB1-4D7F-94AA-F231ED8A0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87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051E9A-2962-45A9-A245-4AE2AB4C8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4350DB-FE7F-417C-A40F-6E52A8FB2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A580B0-D655-4FFD-B716-F71EA8984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1B1FF9-9EA2-4C5B-BD20-B21BECDF7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439ED7-00A8-49B8-B41F-CD4DA726D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5AF4C1-3134-4007-9289-6B417E9BB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100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FC2882-6DD2-42DB-A43C-B5E738ABC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06EAFA-C2B5-4EDD-B048-A6661ECC23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CB657A-BFF7-4F61-B352-A0FA7BF01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2F903-D0D8-4103-B41C-3191D442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4CA241-4FFE-4593-8394-46EB0EFD1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70D2A7-C3C8-45C3-BE4C-536215D8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4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2167073-A47B-4563-8B1B-48D73BE73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092D2C-587F-469D-8DDE-5547CB0DC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E3EDC7-F327-45A2-B96D-E75315BD7E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767AB5-747B-4202-BCD7-B2CE5FA6D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5BBE95-7B7D-4D5C-883C-AD7CC1105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326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media" Target="../media/media2.mp4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media" Target="../media/media4.mp4"/><Relationship Id="rId7" Type="http://schemas.openxmlformats.org/officeDocument/2006/relationships/chart" Target="../charts/char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Relationship Id="rId9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PostView.nhn?blogId=1108ldh&amp;logNo=221159775717&amp;proxyReferer=https:%2F%2Fwww.google.com%2F" TargetMode="External"/><Relationship Id="rId2" Type="http://schemas.openxmlformats.org/officeDocument/2006/relationships/hyperlink" Target="http://api.unrealengine.com/KOR/Resources/ContentExamples/EffectsGallery/1_E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ogldev.org/www/tutorial28/tutorial28.html" TargetMode="External"/><Relationship Id="rId5" Type="http://schemas.openxmlformats.org/officeDocument/2006/relationships/hyperlink" Target="https://ko.wikipedia.org/wiki/%ED%8C%94%EC%A7%84%ED%8A%B8%EB%A6%AC" TargetMode="External"/><Relationship Id="rId4" Type="http://schemas.openxmlformats.org/officeDocument/2006/relationships/hyperlink" Target="http://amietia.com/ssps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ED758D2-9CB6-4A45-8D5D-F38E8366C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93788"/>
            <a:ext cx="10506455" cy="2967208"/>
          </a:xfrm>
        </p:spPr>
        <p:txBody>
          <a:bodyPr>
            <a:normAutofit/>
          </a:bodyPr>
          <a:lstStyle/>
          <a:p>
            <a:pPr algn="l"/>
            <a:r>
              <a:rPr lang="ko-KR" altLang="en-US" sz="5000" dirty="0"/>
              <a:t>이미지 기반 </a:t>
            </a:r>
            <a:r>
              <a:rPr lang="ko-KR" altLang="en-US" sz="5000" dirty="0" err="1"/>
              <a:t>파티클</a:t>
            </a:r>
            <a:r>
              <a:rPr lang="ko-KR" altLang="en-US" sz="5000" dirty="0"/>
              <a:t> </a:t>
            </a:r>
            <a:br>
              <a:rPr lang="en-US" altLang="ko-KR" sz="5000" dirty="0"/>
            </a:br>
            <a:r>
              <a:rPr lang="ko-KR" altLang="en-US" sz="5000" dirty="0"/>
              <a:t>충돌 처리 시스템</a:t>
            </a:r>
            <a:br>
              <a:rPr lang="en-US" altLang="ko-KR" sz="5000" dirty="0"/>
            </a:br>
            <a:br>
              <a:rPr lang="en-US" altLang="ko-KR" sz="5000" dirty="0"/>
            </a:br>
            <a:endParaRPr lang="ko-KR" altLang="en-US" sz="5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0C1ED3-C48C-4381-898A-0D6410440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0924" y="4619624"/>
            <a:ext cx="3946779" cy="1685926"/>
          </a:xfrm>
        </p:spPr>
        <p:txBody>
          <a:bodyPr>
            <a:normAutofit/>
          </a:bodyPr>
          <a:lstStyle/>
          <a:p>
            <a:pPr algn="r"/>
            <a:r>
              <a:rPr lang="ko-KR" altLang="en-US" sz="1500" dirty="0"/>
              <a:t>논문 </a:t>
            </a:r>
            <a:r>
              <a:rPr lang="ko-KR" altLang="en-US" sz="1500" dirty="0" err="1"/>
              <a:t>본심사</a:t>
            </a:r>
            <a:endParaRPr lang="en-US" altLang="ko-KR" sz="1500" dirty="0"/>
          </a:p>
          <a:p>
            <a:pPr algn="r"/>
            <a:r>
              <a:rPr lang="ko-KR" altLang="en-US" sz="1500" dirty="0"/>
              <a:t>미디어융합디자인 대학원</a:t>
            </a:r>
            <a:endParaRPr lang="en-US" altLang="ko-KR" sz="1500" dirty="0"/>
          </a:p>
          <a:p>
            <a:pPr algn="r"/>
            <a:r>
              <a:rPr lang="en-US" altLang="ko-KR" sz="1500" dirty="0"/>
              <a:t>2019711005</a:t>
            </a:r>
          </a:p>
          <a:p>
            <a:pPr algn="r"/>
            <a:r>
              <a:rPr lang="ko-KR" altLang="en-US" sz="1500" dirty="0"/>
              <a:t>이용선</a:t>
            </a:r>
            <a:endParaRPr lang="en-US" altLang="ko-KR" sz="1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9E56694-11A9-4524-9E67-73366751A9D3}"/>
              </a:ext>
            </a:extLst>
          </p:cNvPr>
          <p:cNvSpPr txBox="1">
            <a:spLocks/>
          </p:cNvSpPr>
          <p:nvPr/>
        </p:nvSpPr>
        <p:spPr>
          <a:xfrm>
            <a:off x="838198" y="2605091"/>
            <a:ext cx="10506455" cy="6959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dirty="0">
                <a:solidFill>
                  <a:schemeClr val="bg2">
                    <a:lumMod val="75000"/>
                  </a:schemeClr>
                </a:solidFill>
              </a:rPr>
              <a:t>Image-based Particle Collision System</a:t>
            </a:r>
            <a:endParaRPr lang="ko-KR" altLang="en-US" sz="4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020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"/>
    </mc:Choice>
    <mc:Fallback>
      <p:transition spd="slow" advTm="44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682DD0C-3448-43FB-A9D3-823144F4EEAA}"/>
              </a:ext>
            </a:extLst>
          </p:cNvPr>
          <p:cNvSpPr/>
          <p:nvPr/>
        </p:nvSpPr>
        <p:spPr>
          <a:xfrm>
            <a:off x="1358279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a_Position</a:t>
            </a:r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1C84346-1779-469D-B2F4-D28E61B3D578}"/>
              </a:ext>
            </a:extLst>
          </p:cNvPr>
          <p:cNvSpPr/>
          <p:nvPr/>
        </p:nvSpPr>
        <p:spPr>
          <a:xfrm>
            <a:off x="5149516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은 바탕" panose="040B0600000101010101" pitchFamily="50" charset="-127"/>
              </a:rPr>
              <a:t>base_texel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459A0C3-8D94-40A2-B36E-90BD0AE79279}"/>
              </a:ext>
            </a:extLst>
          </p:cNvPr>
          <p:cNvSpPr/>
          <p:nvPr/>
        </p:nvSpPr>
        <p:spPr>
          <a:xfrm>
            <a:off x="8940753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curr_pos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0CE31E-ABC9-4600-94FF-B4C4DC274A4A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27168F3-984C-4309-92E4-8FE066B2B9AF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D68CAD9-2851-40DC-A5E6-F7040211AA7C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3251247" y="4771381"/>
            <a:ext cx="1898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A1479AE-9DE9-4C6E-9679-8218B237D5F3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7042484" y="4771381"/>
            <a:ext cx="1898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FB7BE806-30FE-4A77-A755-52334D4B5E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848116"/>
              </p:ext>
            </p:extLst>
          </p:nvPr>
        </p:nvGraphicFramePr>
        <p:xfrm>
          <a:off x="794329" y="1716397"/>
          <a:ext cx="10039391" cy="1873664"/>
        </p:xfrm>
        <a:graphic>
          <a:graphicData uri="http://schemas.openxmlformats.org/drawingml/2006/table">
            <a:tbl>
              <a:tblPr/>
              <a:tblGrid>
                <a:gridCol w="693846">
                  <a:extLst>
                    <a:ext uri="{9D8B030D-6E8A-4147-A177-3AD203B41FA5}">
                      <a16:colId xmlns:a16="http://schemas.microsoft.com/office/drawing/2014/main" val="1825349360"/>
                    </a:ext>
                  </a:extLst>
                </a:gridCol>
                <a:gridCol w="9345545">
                  <a:extLst>
                    <a:ext uri="{9D8B030D-6E8A-4147-A177-3AD203B41FA5}">
                      <a16:colId xmlns:a16="http://schemas.microsoft.com/office/drawing/2014/main" val="261229096"/>
                    </a:ext>
                  </a:extLst>
                </a:gridCol>
              </a:tblGrid>
              <a:tr h="112723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ParticleCollisionPass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965394"/>
                  </a:ext>
                </a:extLst>
              </a:tr>
              <a:tr h="157238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3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4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</a:t>
                      </a: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 particle in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scene.particle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gl_Position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u_ProjView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vec4(a_Position,1)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gl_Position.xy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+ vec2(1)) * 0.5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TexCoord.x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u_ClientWidth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TexCoord.y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u_ClientHeight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curr_pos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texelFectch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u_CDTxture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altLang="ko-KR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0)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336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7063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_x171409176">
            <a:extLst>
              <a:ext uri="{FF2B5EF4-FFF2-40B4-BE49-F238E27FC236}">
                <a16:creationId xmlns:a16="http://schemas.microsoft.com/office/drawing/2014/main" id="{5141A00F-9584-4CCF-BDFA-B7EAFAE10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1" y="4127540"/>
            <a:ext cx="5048249" cy="2596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충돌 처리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3A488-B1DF-454A-83FB-39EAFD84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Base Texel </a:t>
            </a:r>
            <a:r>
              <a:rPr lang="ko-KR" altLang="en-US" dirty="0"/>
              <a:t>주변에 미리 정한 범위만큼 </a:t>
            </a:r>
            <a:r>
              <a:rPr lang="en-US" altLang="ko-KR" dirty="0"/>
              <a:t>2</a:t>
            </a:r>
            <a:r>
              <a:rPr lang="ko-KR" altLang="en-US" dirty="0"/>
              <a:t>중 반복문을 통해 샘플링</a:t>
            </a:r>
            <a:endParaRPr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1E1335-8F67-4E5D-B5E9-4E00B4443B5D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BCBD513-976C-41CD-BC5A-50C7E631000E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2403161-1D15-41CA-8E81-3EEC96C477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713673"/>
              </p:ext>
            </p:extLst>
          </p:nvPr>
        </p:nvGraphicFramePr>
        <p:xfrm>
          <a:off x="838200" y="2476547"/>
          <a:ext cx="6803571" cy="4016328"/>
        </p:xfrm>
        <a:graphic>
          <a:graphicData uri="http://schemas.openxmlformats.org/drawingml/2006/table">
            <a:tbl>
              <a:tblPr/>
              <a:tblGrid>
                <a:gridCol w="470211">
                  <a:extLst>
                    <a:ext uri="{9D8B030D-6E8A-4147-A177-3AD203B41FA5}">
                      <a16:colId xmlns:a16="http://schemas.microsoft.com/office/drawing/2014/main" val="1825349360"/>
                    </a:ext>
                  </a:extLst>
                </a:gridCol>
                <a:gridCol w="6333360">
                  <a:extLst>
                    <a:ext uri="{9D8B030D-6E8A-4147-A177-3AD203B41FA5}">
                      <a16:colId xmlns:a16="http://schemas.microsoft.com/office/drawing/2014/main" val="261229096"/>
                    </a:ext>
                  </a:extLst>
                </a:gridCol>
              </a:tblGrid>
              <a:tr h="241147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ParticleCollisionPass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965394"/>
                  </a:ext>
                </a:extLst>
              </a:tr>
              <a:tr h="336377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6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은 바탕" panose="040B0600000101010101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8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11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12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13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14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15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16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17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18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19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100000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g_collision_range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0.01</a:t>
                      </a: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은 바탕" panose="040B0600000101010101" pitchFamily="50" charset="-127"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a_CollideTime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 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2032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ty in -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ty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3048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in -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altLang="ko-KR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+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ty)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== 0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&amp;&amp;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ty == 00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continue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texelFetch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u_CDTexture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0)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curr_pos.xyz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  <a:ea typeface="은 바탕" panose="040B0600000101010101" pitchFamily="50" charset="-127"/>
                        </a:rPr>
                        <a:t>–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particle_pos.xyz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g_collision_range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&gt;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&amp;&amp;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particle_collide_pos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particle_collision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true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336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999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2B94B1C-E3BB-4390-B760-07E938B13B83}"/>
              </a:ext>
            </a:extLst>
          </p:cNvPr>
          <p:cNvSpPr/>
          <p:nvPr/>
        </p:nvSpPr>
        <p:spPr>
          <a:xfrm>
            <a:off x="2177142" y="1690688"/>
            <a:ext cx="7837715" cy="491143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Update</a:t>
            </a:r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ko-KR" altLang="en-US" sz="32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D5FDD27-16AD-40C5-8ACA-B2B05C11DDD3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5C79A96-C252-479B-AD44-C7A9C8D3375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22D309B-B646-4D2C-B0E0-F41FC4C6E45E}"/>
              </a:ext>
            </a:extLst>
          </p:cNvPr>
          <p:cNvSpPr/>
          <p:nvPr/>
        </p:nvSpPr>
        <p:spPr>
          <a:xfrm>
            <a:off x="7789981" y="5460777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Collision Time</a:t>
            </a:r>
            <a:endParaRPr lang="ko-KR" altLang="en-US" sz="2000" dirty="0">
              <a:solidFill>
                <a:sysClr val="windowText" lastClr="000000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B1F23EA-1A51-46FB-85B9-8B13ECE8E0F7}"/>
              </a:ext>
            </a:extLst>
          </p:cNvPr>
          <p:cNvSpPr/>
          <p:nvPr/>
        </p:nvSpPr>
        <p:spPr>
          <a:xfrm>
            <a:off x="7789981" y="2226654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Speed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9DBC319-D903-4BA5-9549-D0D1A5B080EB}"/>
              </a:ext>
            </a:extLst>
          </p:cNvPr>
          <p:cNvSpPr/>
          <p:nvPr/>
        </p:nvSpPr>
        <p:spPr>
          <a:xfrm>
            <a:off x="7789981" y="3304695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Direction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88420D2-EE57-4078-96EF-8B01A4577DC0}"/>
              </a:ext>
            </a:extLst>
          </p:cNvPr>
          <p:cNvSpPr/>
          <p:nvPr/>
        </p:nvSpPr>
        <p:spPr>
          <a:xfrm>
            <a:off x="7789981" y="4382736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Position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B7115E8-B2FF-4790-A8F8-E12C087A7B3D}"/>
              </a:ext>
            </a:extLst>
          </p:cNvPr>
          <p:cNvSpPr/>
          <p:nvPr/>
        </p:nvSpPr>
        <p:spPr>
          <a:xfrm>
            <a:off x="2649293" y="2226654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Speed * 0.2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2F36F7BF-557C-47A0-A903-FB848760DEA4}"/>
              </a:ext>
            </a:extLst>
          </p:cNvPr>
          <p:cNvSpPr/>
          <p:nvPr/>
        </p:nvSpPr>
        <p:spPr>
          <a:xfrm>
            <a:off x="2649293" y="3304695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Normalize(</a:t>
            </a:r>
            <a:r>
              <a:rPr lang="en-US" altLang="ko-KR" sz="2000" dirty="0" err="1">
                <a:solidFill>
                  <a:sysClr val="windowText" lastClr="000000"/>
                </a:solidFill>
              </a:rPr>
              <a:t>Curr_Pos</a:t>
            </a:r>
            <a:r>
              <a:rPr lang="en-US" altLang="ko-KR" sz="2000" dirty="0">
                <a:solidFill>
                  <a:sysClr val="windowText" lastClr="000000"/>
                </a:solidFill>
              </a:rPr>
              <a:t> – </a:t>
            </a:r>
            <a:r>
              <a:rPr lang="en-US" altLang="ko-KR" sz="2000" dirty="0" err="1">
                <a:solidFill>
                  <a:sysClr val="windowText" lastClr="000000"/>
                </a:solidFill>
              </a:rPr>
              <a:t>Col_Pos</a:t>
            </a:r>
            <a:r>
              <a:rPr lang="en-US" altLang="ko-KR" sz="2000" dirty="0">
                <a:solidFill>
                  <a:sysClr val="windowText" lastClr="000000"/>
                </a:solidFill>
              </a:rPr>
              <a:t>)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03FC8793-B1C5-41F1-B94E-399F0505EA12}"/>
              </a:ext>
            </a:extLst>
          </p:cNvPr>
          <p:cNvSpPr/>
          <p:nvPr/>
        </p:nvSpPr>
        <p:spPr>
          <a:xfrm>
            <a:off x="2649293" y="4376795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Position + (Speed * Direction) 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D2267FB4-7F99-408A-9715-4B43F1DCDF92}"/>
              </a:ext>
            </a:extLst>
          </p:cNvPr>
          <p:cNvSpPr/>
          <p:nvPr/>
        </p:nvSpPr>
        <p:spPr>
          <a:xfrm>
            <a:off x="2649293" y="5460777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time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7EA7FD81-36EA-4CD3-99FD-38B5C3543076}"/>
              </a:ext>
            </a:extLst>
          </p:cNvPr>
          <p:cNvCxnSpPr>
            <a:stCxn id="36" idx="3"/>
            <a:endCxn id="11" idx="1"/>
          </p:cNvCxnSpPr>
          <p:nvPr/>
        </p:nvCxnSpPr>
        <p:spPr>
          <a:xfrm>
            <a:off x="6591299" y="2653229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CAEEAD59-9B29-4662-80C1-E0A5EB982E51}"/>
              </a:ext>
            </a:extLst>
          </p:cNvPr>
          <p:cNvCxnSpPr>
            <a:cxnSpLocks/>
            <a:stCxn id="40" idx="3"/>
            <a:endCxn id="12" idx="1"/>
          </p:cNvCxnSpPr>
          <p:nvPr/>
        </p:nvCxnSpPr>
        <p:spPr>
          <a:xfrm>
            <a:off x="6591299" y="3731270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435E4D9A-408D-46D9-BFB2-017C055C1738}"/>
              </a:ext>
            </a:extLst>
          </p:cNvPr>
          <p:cNvCxnSpPr>
            <a:cxnSpLocks/>
            <a:stCxn id="42" idx="3"/>
            <a:endCxn id="13" idx="1"/>
          </p:cNvCxnSpPr>
          <p:nvPr/>
        </p:nvCxnSpPr>
        <p:spPr>
          <a:xfrm>
            <a:off x="6591299" y="4803370"/>
            <a:ext cx="1198682" cy="5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051AC4B0-FAB9-4012-ABB0-3F160B60A08C}"/>
              </a:ext>
            </a:extLst>
          </p:cNvPr>
          <p:cNvCxnSpPr>
            <a:cxnSpLocks/>
            <a:stCxn id="44" idx="3"/>
            <a:endCxn id="10" idx="1"/>
          </p:cNvCxnSpPr>
          <p:nvPr/>
        </p:nvCxnSpPr>
        <p:spPr>
          <a:xfrm>
            <a:off x="6591299" y="5887352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033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_x171526520">
            <a:extLst>
              <a:ext uri="{FF2B5EF4-FFF2-40B4-BE49-F238E27FC236}">
                <a16:creationId xmlns:a16="http://schemas.microsoft.com/office/drawing/2014/main" id="{8D5FA5EC-EF5D-4BCE-B183-522F26653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248" y="1762951"/>
            <a:ext cx="6855504" cy="350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_x188154264">
            <a:extLst>
              <a:ext uri="{FF2B5EF4-FFF2-40B4-BE49-F238E27FC236}">
                <a16:creationId xmlns:a16="http://schemas.microsoft.com/office/drawing/2014/main" id="{4DDFEDD8-9270-40C8-A873-DED8DAFFD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10" y="4699670"/>
            <a:ext cx="3161211" cy="162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렌더</a:t>
            </a:r>
            <a:r>
              <a:rPr lang="ko-KR" altLang="en-US" dirty="0"/>
              <a:t> 단계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6E00133-70A5-43EF-82EE-21468BA43B18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DA62810-D684-4946-9EE1-CBC199FD0809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B6A9DCD8-0601-4BD5-83AF-7EE48ECD6F47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61216" y="4271554"/>
            <a:ext cx="1776544" cy="1358540"/>
          </a:xfrm>
          <a:prstGeom prst="curvedConnector3">
            <a:avLst>
              <a:gd name="adj1" fmla="val 50000"/>
            </a:avLst>
          </a:prstGeom>
          <a:ln w="28575"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280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벤치마크 환경</a:t>
            </a:r>
            <a:r>
              <a:rPr lang="en-US" altLang="ko-KR" dirty="0"/>
              <a:t>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129CAE-1EE6-49B1-ACBE-7518BECC599B}"/>
              </a:ext>
            </a:extLst>
          </p:cNvPr>
          <p:cNvSpPr/>
          <p:nvPr/>
        </p:nvSpPr>
        <p:spPr>
          <a:xfrm rot="5400000">
            <a:off x="2686221" y="-494167"/>
            <a:ext cx="111452" cy="3895237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468C43E-20E0-4035-AFB2-C40D592EC54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1947" y="1509178"/>
            <a:ext cx="877949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CE57BAB-11A3-4C04-ACE2-9681F2C04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GPU : NVIDIA GeForce RTX 2060</a:t>
            </a:r>
          </a:p>
          <a:p>
            <a:endParaRPr lang="en-US" altLang="ko-KR" dirty="0"/>
          </a:p>
          <a:p>
            <a:r>
              <a:rPr lang="ko-KR" altLang="en-US" dirty="0"/>
              <a:t>충돌 감지 텍스처 해상도 </a:t>
            </a:r>
            <a:r>
              <a:rPr lang="en-US" altLang="ko-KR" dirty="0"/>
              <a:t>: 500x500</a:t>
            </a:r>
          </a:p>
          <a:p>
            <a:endParaRPr lang="en-US" altLang="ko-KR" dirty="0"/>
          </a:p>
          <a:p>
            <a:r>
              <a:rPr lang="ko-KR" altLang="en-US" dirty="0" err="1"/>
              <a:t>파티클</a:t>
            </a:r>
            <a:r>
              <a:rPr lang="ko-KR" altLang="en-US" dirty="0"/>
              <a:t> 라이프타임 미적용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89009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성능 측정 방법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129CAE-1EE6-49B1-ACBE-7518BECC599B}"/>
              </a:ext>
            </a:extLst>
          </p:cNvPr>
          <p:cNvSpPr/>
          <p:nvPr/>
        </p:nvSpPr>
        <p:spPr>
          <a:xfrm rot="5400000">
            <a:off x="2686221" y="-494167"/>
            <a:ext cx="111452" cy="3895237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468C43E-20E0-4035-AFB2-C40D592EC54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1947" y="1509178"/>
            <a:ext cx="877949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1628D687-6858-4DB0-9DD0-153F552C4B54}"/>
              </a:ext>
            </a:extLst>
          </p:cNvPr>
          <p:cNvSpPr/>
          <p:nvPr/>
        </p:nvSpPr>
        <p:spPr>
          <a:xfrm>
            <a:off x="838200" y="4051767"/>
            <a:ext cx="1856882" cy="180553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A6ED769-E409-4893-A108-5D608361933F}"/>
              </a:ext>
            </a:extLst>
          </p:cNvPr>
          <p:cNvSpPr/>
          <p:nvPr/>
        </p:nvSpPr>
        <p:spPr>
          <a:xfrm>
            <a:off x="3213966" y="4051767"/>
            <a:ext cx="1856882" cy="1805538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4A39688-EFBB-4CC9-A275-29F828A22A05}"/>
              </a:ext>
            </a:extLst>
          </p:cNvPr>
          <p:cNvSpPr/>
          <p:nvPr/>
        </p:nvSpPr>
        <p:spPr>
          <a:xfrm>
            <a:off x="794328" y="2146696"/>
            <a:ext cx="1856881" cy="1805537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A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C3BD262-C312-412A-90E8-31FB72381570}"/>
              </a:ext>
            </a:extLst>
          </p:cNvPr>
          <p:cNvSpPr/>
          <p:nvPr/>
        </p:nvSpPr>
        <p:spPr>
          <a:xfrm>
            <a:off x="3213966" y="2146696"/>
            <a:ext cx="1856882" cy="1805538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B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ACC968B-0CC4-40E6-A88D-9B1D5B68E0BD}"/>
              </a:ext>
            </a:extLst>
          </p:cNvPr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t="5629" r="7089" b="10265"/>
          <a:stretch/>
        </p:blipFill>
        <p:spPr bwMode="auto">
          <a:xfrm>
            <a:off x="5589732" y="2460084"/>
            <a:ext cx="5957663" cy="32890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687F303-5BA0-4B41-9BF3-A4DEA4D57B02}"/>
              </a:ext>
            </a:extLst>
          </p:cNvPr>
          <p:cNvSpPr txBox="1"/>
          <p:nvPr/>
        </p:nvSpPr>
        <p:spPr>
          <a:xfrm>
            <a:off x="6362724" y="5969655"/>
            <a:ext cx="44116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X-axis Particle Collision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70960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/>
              <a:t>모델 </a:t>
            </a:r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11" name="제목 없음">
            <a:hlinkClick r:id="" action="ppaction://media"/>
            <a:extLst>
              <a:ext uri="{FF2B5EF4-FFF2-40B4-BE49-F238E27FC236}">
                <a16:creationId xmlns:a16="http://schemas.microsoft.com/office/drawing/2014/main" id="{30B4BEB1-2276-4F9B-BB67-1B361DB1A1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0560" y="2583442"/>
            <a:ext cx="4691992" cy="2639245"/>
          </a:xfrm>
          <a:prstGeom prst="rect">
            <a:avLst/>
          </a:prstGeom>
        </p:spPr>
      </p:pic>
      <p:pic>
        <p:nvPicPr>
          <p:cNvPr id="9" name="d">
            <a:hlinkClick r:id="" action="ppaction://media"/>
            <a:extLst>
              <a:ext uri="{FF2B5EF4-FFF2-40B4-BE49-F238E27FC236}">
                <a16:creationId xmlns:a16="http://schemas.microsoft.com/office/drawing/2014/main" id="{7EFF3A4D-CF0B-42A0-8BC0-811EC545CEF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829449" y="2583441"/>
            <a:ext cx="4691991" cy="263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60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3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51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5194BC1C-C073-4655-895C-5F92F00A69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5481363"/>
              </p:ext>
            </p:extLst>
          </p:nvPr>
        </p:nvGraphicFramePr>
        <p:xfrm>
          <a:off x="610038" y="2246273"/>
          <a:ext cx="5485962" cy="3483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FC9EA037-8CF6-4B3B-A0BF-0AE0EB4021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4803638"/>
              </p:ext>
            </p:extLst>
          </p:nvPr>
        </p:nvGraphicFramePr>
        <p:xfrm>
          <a:off x="6096000" y="2246273"/>
          <a:ext cx="5485962" cy="3483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560201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73E43F7-C985-42D2-BAA4-8DF2A32B2231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013B31-4CC6-4CB9-AF3A-14FFDBA0CA6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4E01BCFA-90A6-47BE-9630-DF0E8E0A74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1099406"/>
              </p:ext>
            </p:extLst>
          </p:nvPr>
        </p:nvGraphicFramePr>
        <p:xfrm>
          <a:off x="6096000" y="2101227"/>
          <a:ext cx="5867400" cy="3384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pic>
        <p:nvPicPr>
          <p:cNvPr id="8" name="B_10">
            <a:hlinkClick r:id="" action="ppaction://media"/>
            <a:extLst>
              <a:ext uri="{FF2B5EF4-FFF2-40B4-BE49-F238E27FC236}">
                <a16:creationId xmlns:a16="http://schemas.microsoft.com/office/drawing/2014/main" id="{C409A2F2-347A-4EC9-9A94-C192118E36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7858" y="2431254"/>
            <a:ext cx="2730712" cy="2730712"/>
          </a:xfrm>
          <a:prstGeom prst="rect">
            <a:avLst/>
          </a:prstGeom>
        </p:spPr>
      </p:pic>
      <p:pic>
        <p:nvPicPr>
          <p:cNvPr id="13" name="D_10">
            <a:hlinkClick r:id="" action="ppaction://media"/>
            <a:extLst>
              <a:ext uri="{FF2B5EF4-FFF2-40B4-BE49-F238E27FC236}">
                <a16:creationId xmlns:a16="http://schemas.microsoft.com/office/drawing/2014/main" id="{CDACBDD0-D335-45D2-999E-A32672A2692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29070" y="2431254"/>
            <a:ext cx="2730712" cy="27307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E040E6F-3E1D-4843-B2A0-A17A958C302A}"/>
              </a:ext>
            </a:extLst>
          </p:cNvPr>
          <p:cNvSpPr txBox="1"/>
          <p:nvPr/>
        </p:nvSpPr>
        <p:spPr>
          <a:xfrm>
            <a:off x="228600" y="5223641"/>
            <a:ext cx="5626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Octree Mesh Collision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09898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46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000" dirty="0"/>
              <a:t>X</a:t>
            </a:r>
            <a:r>
              <a:rPr lang="ko-KR" altLang="en-US" sz="2000" dirty="0"/>
              <a:t>축 </a:t>
            </a:r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27CD9E3-316C-4BF7-BE4D-9447CA8200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77"/>
          <a:stretch/>
        </p:blipFill>
        <p:spPr>
          <a:xfrm>
            <a:off x="6686554" y="1898105"/>
            <a:ext cx="4206998" cy="399769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5B5C2FB-24B1-4D05-AB80-6542FA1CDC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708" y="1898106"/>
            <a:ext cx="3917740" cy="39976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8566EA-2306-49C6-97F4-7FCE448A4FBA}"/>
              </a:ext>
            </a:extLst>
          </p:cNvPr>
          <p:cNvSpPr txBox="1"/>
          <p:nvPr/>
        </p:nvSpPr>
        <p:spPr>
          <a:xfrm>
            <a:off x="1786788" y="6103218"/>
            <a:ext cx="3519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Octree Collision</a:t>
            </a:r>
            <a:endParaRPr lang="ko-KR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27E215-1E7E-4E51-B10F-28B6AC06072C}"/>
              </a:ext>
            </a:extLst>
          </p:cNvPr>
          <p:cNvSpPr txBox="1"/>
          <p:nvPr/>
        </p:nvSpPr>
        <p:spPr>
          <a:xfrm>
            <a:off x="7030263" y="6094591"/>
            <a:ext cx="3519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CDT Collision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804351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04228-06F5-40A4-9154-BE42ED5C9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F0AEA83-C29F-474A-8672-45F740C26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162" y="2834740"/>
            <a:ext cx="4026751" cy="238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8209C4-FEB1-4FE6-8829-3718A5704804}"/>
              </a:ext>
            </a:extLst>
          </p:cNvPr>
          <p:cNvSpPr txBox="1"/>
          <p:nvPr/>
        </p:nvSpPr>
        <p:spPr>
          <a:xfrm>
            <a:off x="1753507" y="5218510"/>
            <a:ext cx="3352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Unreal Engine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68B2BC-ABD6-4A5A-8F67-34405573217D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FE389A6-23B8-4A9E-B4CA-0B030A8C428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6" name="그림 5" descr="앉아있는, 컴퓨터, 테이블이(가) 표시된 사진&#10;&#10;자동 생성된 설명">
            <a:extLst>
              <a:ext uri="{FF2B5EF4-FFF2-40B4-BE49-F238E27FC236}">
                <a16:creationId xmlns:a16="http://schemas.microsoft.com/office/drawing/2014/main" id="{76100BC2-8420-494D-BE90-F42F851862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2" b="11384"/>
          <a:stretch/>
        </p:blipFill>
        <p:spPr>
          <a:xfrm>
            <a:off x="6749087" y="2834740"/>
            <a:ext cx="3352060" cy="23837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DD498C-5FF2-4FF5-8A53-4BBD0CE7CF76}"/>
              </a:ext>
            </a:extLst>
          </p:cNvPr>
          <p:cNvSpPr txBox="1"/>
          <p:nvPr/>
        </p:nvSpPr>
        <p:spPr>
          <a:xfrm>
            <a:off x="6749087" y="5218510"/>
            <a:ext cx="3352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Unity Engine</a:t>
            </a:r>
          </a:p>
        </p:txBody>
      </p:sp>
    </p:spTree>
    <p:extLst>
      <p:ext uri="{BB962C8B-B14F-4D97-AF65-F5344CB8AC3E}">
        <p14:creationId xmlns:p14="http://schemas.microsoft.com/office/powerpoint/2010/main" val="1060513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66171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44DB-942A-4E64-8826-48CA13E5B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문제점 및 향후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4ACBB-4B8D-47B0-82E1-E457D36C1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정보 손실에 따른 문제점</a:t>
            </a:r>
            <a:endParaRPr lang="en-US" altLang="ko-KR" dirty="0"/>
          </a:p>
          <a:p>
            <a:pPr lvl="1"/>
            <a:r>
              <a:rPr lang="en-US" altLang="ko-KR" dirty="0"/>
              <a:t>3</a:t>
            </a:r>
            <a:r>
              <a:rPr lang="ko-KR" altLang="en-US" dirty="0"/>
              <a:t>차원 </a:t>
            </a:r>
            <a:r>
              <a:rPr lang="ko-KR" altLang="en-US" dirty="0" err="1"/>
              <a:t>파티클의</a:t>
            </a:r>
            <a:r>
              <a:rPr lang="ko-KR" altLang="en-US" dirty="0"/>
              <a:t> 위치와 충돌감지 텍스처에 투영되는 </a:t>
            </a:r>
            <a:r>
              <a:rPr lang="ko-KR" altLang="en-US" dirty="0" err="1"/>
              <a:t>텍셀의</a:t>
            </a:r>
            <a:r>
              <a:rPr lang="ko-KR" altLang="en-US" dirty="0"/>
              <a:t> 위치 문제</a:t>
            </a:r>
            <a:endParaRPr lang="en-US" altLang="ko-KR" dirty="0"/>
          </a:p>
          <a:p>
            <a:pPr lvl="1"/>
            <a:r>
              <a:rPr lang="ko-KR" altLang="en-US" dirty="0"/>
              <a:t>다른 </a:t>
            </a:r>
            <a:r>
              <a:rPr lang="ko-KR" altLang="en-US" dirty="0" err="1"/>
              <a:t>파티클</a:t>
            </a:r>
            <a:r>
              <a:rPr lang="ko-KR" altLang="en-US" dirty="0"/>
              <a:t> 또는 오브젝트에 가려지는 경우 충돌을 하지 않는다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차원 볼륨 텍스처를 통한 </a:t>
            </a:r>
            <a:r>
              <a:rPr lang="ko-KR" altLang="en-US" dirty="0" err="1"/>
              <a:t>파티클</a:t>
            </a:r>
            <a:r>
              <a:rPr lang="ko-KR" altLang="en-US" dirty="0"/>
              <a:t> 충돌 처리 연구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6BD7613-D635-4A30-A950-D517C3263B0E}"/>
              </a:ext>
            </a:extLst>
          </p:cNvPr>
          <p:cNvSpPr/>
          <p:nvPr/>
        </p:nvSpPr>
        <p:spPr>
          <a:xfrm rot="5400000">
            <a:off x="3309702" y="-1105672"/>
            <a:ext cx="99475" cy="5130224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6AFA8A2-D463-430B-82A1-CE1CB0EB7836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359440" y="1509178"/>
            <a:ext cx="816200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948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외부 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063F7-3FCA-4AFD-9056-65634124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Mark de Berg,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Otfried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Cheong, Marc van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Kreveld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and Mark Overmars, Computational Geometry Algorithms and Applications 3rd ed., Springer-Verlag Berlin Heidelberg, p318, pp 261-262, pp 99-105, 2008.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Edd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Biddulph. Screen space particle physics, 2013. [http://amietia.com/ssps.html]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Gareth Thomas. Advanced visual effects with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directx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11 : Compute-based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gpu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particle system., 2014. 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Ulf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Assarsson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Tomas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Möller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Optimized View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Fustum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Culling Algorithms, 1999.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Satyan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Coorg, Seth Teller, Real-Time Occlusion Culling for Models with Large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Occluders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1997.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S.Gottschalk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M. C. Lin, D.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Manocha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OBB-Tree: A Hierarchical Structure for Rapid Interference Detection, 1996.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Richard J. Anderson, Tree Data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Structiures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for N-Body Simulation, 1997.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Unreal Engine, GPU Particles with Scene Depth Collision </a:t>
            </a:r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한양신명조"/>
              </a:rPr>
              <a:t>   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[http://api.unrealengine.com/KOR/Resources/ContentExamples/EffectsGallery/1_E/index.html]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Stevan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Miloradovic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Nils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Kavemark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Particle System A Comparison Between Octree-based and Screen Space Particle Collision, 2018.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Jong-Hyun Kim, Acceleration Technique in Particle-based Collision Detection Using Cone Area Based Dynamic Collision Regions, Journal of the Korea Computer Graphics Society, Vol. 25, No. 2, P. 11~18, 2019.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357CBB-AC2B-434B-8180-595C8A174A82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A60D18B-9598-4C2E-A2C4-B907E3E281B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9493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외부 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063F7-3FCA-4AFD-9056-65634124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p2. </a:t>
            </a:r>
            <a:r>
              <a:rPr lang="ko-KR" altLang="en-US" sz="1800" dirty="0" err="1"/>
              <a:t>언리얼</a:t>
            </a:r>
            <a:r>
              <a:rPr lang="ko-KR" altLang="en-US" sz="1800" dirty="0"/>
              <a:t> 엔진 </a:t>
            </a:r>
            <a:r>
              <a:rPr lang="ko-KR" altLang="en-US" sz="1800" dirty="0" err="1"/>
              <a:t>파티클</a:t>
            </a:r>
            <a:r>
              <a:rPr lang="ko-KR" altLang="en-US" sz="1800" dirty="0"/>
              <a:t> 충돌 시스템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     </a:t>
            </a:r>
            <a:r>
              <a:rPr lang="ko-KR" altLang="en-US" sz="1800" dirty="0"/>
              <a:t>출처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hlinkClick r:id="rId2"/>
              </a:rPr>
              <a:t>http://api.unrealengine.com/KOR/Resources/ContentExamples/EffectsGallery/1_E/index.html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p2. </a:t>
            </a:r>
            <a:r>
              <a:rPr lang="ko-KR" altLang="en-US" sz="1800" dirty="0"/>
              <a:t>유니티 </a:t>
            </a:r>
            <a:r>
              <a:rPr lang="ko-KR" altLang="en-US" sz="1800" dirty="0" err="1"/>
              <a:t>파티클</a:t>
            </a:r>
            <a:r>
              <a:rPr lang="ko-KR" altLang="en-US" sz="1800" dirty="0"/>
              <a:t> 충돌 시스템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     </a:t>
            </a:r>
            <a:r>
              <a:rPr lang="ko-KR" altLang="en-US" sz="1800" dirty="0"/>
              <a:t>출처</a:t>
            </a:r>
            <a:r>
              <a:rPr lang="en-US" altLang="ko-KR" sz="1800" dirty="0"/>
              <a:t> </a:t>
            </a:r>
            <a:r>
              <a:rPr lang="en-US" altLang="ko-KR" sz="1200" dirty="0">
                <a:hlinkClick r:id="rId3"/>
              </a:rPr>
              <a:t>https://m.blog.naver.com/PostView.nhn?blogId=1108ldh&amp;logNo=221159775717&amp;proxyReferer=https:%2F%2Fwww.google.com%2F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p3. Screen Space Particle Collision </a:t>
            </a:r>
            <a:r>
              <a:rPr lang="ko-KR" altLang="en-US" sz="1800" dirty="0"/>
              <a:t>출처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hlinkClick r:id="rId4"/>
              </a:rPr>
              <a:t>http://amietia.com/ssps.html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p3. Octree </a:t>
            </a:r>
            <a:r>
              <a:rPr lang="ko-KR" altLang="en-US" sz="1800" dirty="0"/>
              <a:t>출처 </a:t>
            </a:r>
            <a:r>
              <a:rPr lang="en-US" altLang="ko-KR" sz="1200" dirty="0">
                <a:hlinkClick r:id="rId5"/>
              </a:rPr>
              <a:t>https://ko.wikipedia.org/wiki/%ED%8C%94%EC%A7%84%ED%8A%B8%EB%A6%AC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p6. </a:t>
            </a:r>
            <a:r>
              <a:rPr lang="ko-KR" altLang="en-US" sz="1800" dirty="0"/>
              <a:t>트랜스폼 피드백 그림 출처</a:t>
            </a:r>
            <a:r>
              <a:rPr lang="en-US" altLang="ko-KR" sz="1800" dirty="0"/>
              <a:t> </a:t>
            </a:r>
            <a:r>
              <a:rPr lang="en-US" altLang="ko-KR" sz="1800" dirty="0">
                <a:hlinkClick r:id="rId6"/>
              </a:rPr>
              <a:t>http://ogldev.org/www/tutorial28/tutorial28.html</a:t>
            </a:r>
            <a:endParaRPr lang="ko-KR" altLang="en-US" sz="1800" dirty="0"/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357CBB-AC2B-434B-8180-595C8A174A82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A60D18B-9598-4C2E-A2C4-B907E3E281B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777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04228-06F5-40A4-9154-BE42ED5C9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 연구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45E043B-4C63-4FA9-9721-F35B9B3D1C98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F62F76B-8484-4CE2-8479-C880493B9A97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48CF20D2-7718-45A0-BB9A-00A1CAF1A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815" y="3322152"/>
            <a:ext cx="4044043" cy="232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B4816F-3698-4133-8BF7-F348826F37C4}"/>
              </a:ext>
            </a:extLst>
          </p:cNvPr>
          <p:cNvSpPr txBox="1"/>
          <p:nvPr/>
        </p:nvSpPr>
        <p:spPr>
          <a:xfrm>
            <a:off x="1500533" y="5647477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Octree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FD1ACAB-3DFC-4FDA-89FE-A806AAE01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8125" y="3620804"/>
            <a:ext cx="4013718" cy="1728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6361E9-0EC0-40E6-B4A9-2ABB924EF8FA}"/>
              </a:ext>
            </a:extLst>
          </p:cNvPr>
          <p:cNvSpPr txBox="1"/>
          <p:nvPr/>
        </p:nvSpPr>
        <p:spPr>
          <a:xfrm>
            <a:off x="6748125" y="5647477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Screen Space Particle Collision(SSPC)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79084-490F-4A46-B7D9-6DF64DA28BF6}"/>
              </a:ext>
            </a:extLst>
          </p:cNvPr>
          <p:cNvSpPr txBox="1"/>
          <p:nvPr/>
        </p:nvSpPr>
        <p:spPr>
          <a:xfrm>
            <a:off x="794330" y="1712673"/>
            <a:ext cx="10559470" cy="911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5250" marR="0" indent="-28575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Particle System A Comparison Between Octree-based and Screen Space Particle Collision </a:t>
            </a:r>
            <a:b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</a:b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   (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Stevan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Miloradovic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, Nils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Kavemark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)</a:t>
            </a:r>
            <a:endParaRPr lang="en-US" altLang="ko-KR" sz="2000" kern="0" spc="0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22286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10211B-F93D-4B90-A41D-6F6A48D9B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연구 목적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01905A3-C5E1-4895-8181-5DCEE36F4FEB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ED616B9-A70E-41E8-9601-6F1E2FC1121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D007086-7F13-4C76-943E-BB3C97B66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53741"/>
            <a:ext cx="10515600" cy="523221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실시간 렌더링 환경에서의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</a:t>
            </a:r>
            <a:endParaRPr lang="en-US" altLang="ko-KR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825E3754-C1D8-4B27-B3F2-F6840CAB9A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18"/>
          <a:stretch/>
        </p:blipFill>
        <p:spPr>
          <a:xfrm>
            <a:off x="2764336" y="1900207"/>
            <a:ext cx="6663328" cy="336250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3976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충돌 단계</a:t>
            </a:r>
            <a:endParaRPr lang="en-US" altLang="ko-KR" dirty="0"/>
          </a:p>
          <a:p>
            <a:pPr lvl="1"/>
            <a:r>
              <a:rPr lang="ko-KR" altLang="en-US" dirty="0" err="1"/>
              <a:t>파티클</a:t>
            </a:r>
            <a:r>
              <a:rPr lang="ko-KR" altLang="en-US" dirty="0"/>
              <a:t> 충돌처리</a:t>
            </a:r>
            <a:endParaRPr lang="en-US" altLang="ko-KR" dirty="0"/>
          </a:p>
          <a:p>
            <a:pPr lvl="1"/>
            <a:r>
              <a:rPr lang="ko-KR" altLang="en-US" dirty="0" err="1"/>
              <a:t>파티클</a:t>
            </a:r>
            <a:r>
              <a:rPr lang="ko-KR" altLang="en-US" dirty="0"/>
              <a:t> 업데이트</a:t>
            </a:r>
            <a:endParaRPr lang="en-US" altLang="ko-KR" dirty="0"/>
          </a:p>
          <a:p>
            <a:pPr lvl="1"/>
            <a:r>
              <a:rPr lang="ko-KR" altLang="en-US" dirty="0"/>
              <a:t>충돌 감지 텍스처 업데이트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렌더</a:t>
            </a:r>
            <a:r>
              <a:rPr lang="ko-KR" altLang="en-US" dirty="0"/>
              <a:t> 단계</a:t>
            </a:r>
            <a:endParaRPr lang="en-US" altLang="ko-KR" dirty="0"/>
          </a:p>
          <a:p>
            <a:pPr lvl="1"/>
            <a:r>
              <a:rPr lang="ko-KR" altLang="en-US" dirty="0"/>
              <a:t>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</a:t>
            </a:r>
            <a:endParaRPr lang="en-US" altLang="ko-KR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854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충돌 단계</a:t>
            </a:r>
            <a:endParaRPr lang="en-US" altLang="ko-KR" dirty="0"/>
          </a:p>
        </p:txBody>
      </p:sp>
      <p:pic>
        <p:nvPicPr>
          <p:cNvPr id="2049" name="_x171483504">
            <a:extLst>
              <a:ext uri="{FF2B5EF4-FFF2-40B4-BE49-F238E27FC236}">
                <a16:creationId xmlns:a16="http://schemas.microsoft.com/office/drawing/2014/main" id="{F2D636A3-B50B-4FFA-917D-BC311F8DF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716" y="2844251"/>
            <a:ext cx="7142568" cy="3648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935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렌더링 단계</a:t>
            </a:r>
            <a:endParaRPr lang="en-US" altLang="ko-KR" dirty="0"/>
          </a:p>
          <a:p>
            <a:pPr lvl="1"/>
            <a:r>
              <a:rPr lang="ko-KR" altLang="en-US" dirty="0"/>
              <a:t>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</a:t>
            </a:r>
          </a:p>
        </p:txBody>
      </p:sp>
      <p:pic>
        <p:nvPicPr>
          <p:cNvPr id="2051" name="_x171526520">
            <a:extLst>
              <a:ext uri="{FF2B5EF4-FFF2-40B4-BE49-F238E27FC236}">
                <a16:creationId xmlns:a16="http://schemas.microsoft.com/office/drawing/2014/main" id="{5272346B-084A-43AC-BA82-15CCDDFA1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101" y="2937696"/>
            <a:ext cx="7501797" cy="383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030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9929B8F-72E4-4D3C-834F-8A4B5E370B43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1446170-83A7-4315-A036-9C6A6D5FD501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674DECA-F009-4CFC-A9C1-3528616D7D2B}"/>
              </a:ext>
            </a:extLst>
          </p:cNvPr>
          <p:cNvSpPr txBox="1">
            <a:spLocks/>
          </p:cNvSpPr>
          <p:nvPr/>
        </p:nvSpPr>
        <p:spPr>
          <a:xfrm>
            <a:off x="8718830" y="1120249"/>
            <a:ext cx="3050804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 err="1"/>
              <a:t>파티클의</a:t>
            </a:r>
            <a:r>
              <a:rPr lang="ko-KR" altLang="en-US" sz="2000" dirty="0"/>
              <a:t> 업데이트 방식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43FD656-F808-4C42-A313-049E3ECB0A6F}"/>
              </a:ext>
            </a:extLst>
          </p:cNvPr>
          <p:cNvSpPr/>
          <p:nvPr/>
        </p:nvSpPr>
        <p:spPr>
          <a:xfrm rot="5400000">
            <a:off x="10097275" y="139788"/>
            <a:ext cx="45719" cy="28026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1C47794-13A5-4B80-9C08-9E97096A40C1}"/>
              </a:ext>
            </a:extLst>
          </p:cNvPr>
          <p:cNvGrpSpPr/>
          <p:nvPr/>
        </p:nvGrpSpPr>
        <p:grpSpPr>
          <a:xfrm>
            <a:off x="6088287" y="2903089"/>
            <a:ext cx="5433153" cy="1983092"/>
            <a:chOff x="-1521322" y="3233036"/>
            <a:chExt cx="7298871" cy="2856706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DEE6986-E999-48F7-96A9-23E3700418B6}"/>
                </a:ext>
              </a:extLst>
            </p:cNvPr>
            <p:cNvSpPr/>
            <p:nvPr/>
          </p:nvSpPr>
          <p:spPr>
            <a:xfrm>
              <a:off x="-1521322" y="3233036"/>
              <a:ext cx="7298871" cy="285670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</a:rPr>
                <a:t>Transform Feedback Buffer Object</a:t>
              </a: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65DAC76-A829-417D-A4EC-13D890E9B022}"/>
                </a:ext>
              </a:extLst>
            </p:cNvPr>
            <p:cNvSpPr/>
            <p:nvPr/>
          </p:nvSpPr>
          <p:spPr>
            <a:xfrm>
              <a:off x="3448754" y="3970287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Collision Time</a:t>
              </a:r>
              <a:endParaRPr lang="ko-KR" alt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6E114F78-AC52-405C-AEE5-041EF1A1E33A}"/>
                </a:ext>
              </a:extLst>
            </p:cNvPr>
            <p:cNvSpPr/>
            <p:nvPr/>
          </p:nvSpPr>
          <p:spPr>
            <a:xfrm>
              <a:off x="1932797" y="4197534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Speed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96511899-287F-4B84-BD43-97C5D7AB18FA}"/>
                </a:ext>
              </a:extLst>
            </p:cNvPr>
            <p:cNvSpPr/>
            <p:nvPr/>
          </p:nvSpPr>
          <p:spPr>
            <a:xfrm>
              <a:off x="416841" y="4409984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Direction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897AE97-F641-4043-8890-E49A1CC758BA}"/>
                </a:ext>
              </a:extLst>
            </p:cNvPr>
            <p:cNvSpPr/>
            <p:nvPr/>
          </p:nvSpPr>
          <p:spPr>
            <a:xfrm>
              <a:off x="-1099115" y="4746825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Position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EE9780D-93F3-41B4-BEC1-1030D42ABAA0}"/>
              </a:ext>
            </a:extLst>
          </p:cNvPr>
          <p:cNvGrpSpPr/>
          <p:nvPr/>
        </p:nvGrpSpPr>
        <p:grpSpPr>
          <a:xfrm>
            <a:off x="5101661" y="3356675"/>
            <a:ext cx="5433153" cy="1983092"/>
            <a:chOff x="-1521322" y="3233036"/>
            <a:chExt cx="7298871" cy="2856706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3A1EB76A-E1AF-413B-9019-D6F8A1613B4D}"/>
                </a:ext>
              </a:extLst>
            </p:cNvPr>
            <p:cNvSpPr/>
            <p:nvPr/>
          </p:nvSpPr>
          <p:spPr>
            <a:xfrm>
              <a:off x="-1521322" y="3233036"/>
              <a:ext cx="7298871" cy="285670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</a:rPr>
                <a:t>Transform Feedback Buffer Object</a:t>
              </a: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DE67AFFD-3A59-4C5D-8ADA-0C448312129F}"/>
                </a:ext>
              </a:extLst>
            </p:cNvPr>
            <p:cNvSpPr/>
            <p:nvPr/>
          </p:nvSpPr>
          <p:spPr>
            <a:xfrm>
              <a:off x="3448754" y="3970287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Collision Time</a:t>
              </a:r>
              <a:endParaRPr lang="ko-KR" alt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A7926FBE-FA53-447B-93E6-E872B207D7C0}"/>
                </a:ext>
              </a:extLst>
            </p:cNvPr>
            <p:cNvSpPr/>
            <p:nvPr/>
          </p:nvSpPr>
          <p:spPr>
            <a:xfrm>
              <a:off x="1932797" y="4197534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Speed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FE5751FB-409D-4B29-B4F5-793E03C46655}"/>
                </a:ext>
              </a:extLst>
            </p:cNvPr>
            <p:cNvSpPr/>
            <p:nvPr/>
          </p:nvSpPr>
          <p:spPr>
            <a:xfrm>
              <a:off x="416841" y="4409984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Direction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1B34110-C41E-4F76-84A6-DB3497D9B181}"/>
                </a:ext>
              </a:extLst>
            </p:cNvPr>
            <p:cNvSpPr/>
            <p:nvPr/>
          </p:nvSpPr>
          <p:spPr>
            <a:xfrm>
              <a:off x="-1099114" y="4746825"/>
              <a:ext cx="1872016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Position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3980B4-B5B9-4304-A4A7-EC0119D90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101" y="1947385"/>
            <a:ext cx="3179844" cy="415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1B275F3-0FA8-44D3-BCF5-F30BE84E9B7E}"/>
              </a:ext>
            </a:extLst>
          </p:cNvPr>
          <p:cNvSpPr txBox="1"/>
          <p:nvPr/>
        </p:nvSpPr>
        <p:spPr>
          <a:xfrm>
            <a:off x="805647" y="6105051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Transform Feedback</a:t>
            </a:r>
          </a:p>
        </p:txBody>
      </p:sp>
    </p:spTree>
    <p:extLst>
      <p:ext uri="{BB962C8B-B14F-4D97-AF65-F5344CB8AC3E}">
        <p14:creationId xmlns:p14="http://schemas.microsoft.com/office/powerpoint/2010/main" val="3786341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3A488-B1DF-454A-83FB-39EAFD84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충돌 감지 텍스처</a:t>
            </a:r>
            <a:r>
              <a:rPr lang="en-US" altLang="ko-KR" dirty="0"/>
              <a:t>(Collision Detection Texture)</a:t>
            </a:r>
          </a:p>
          <a:p>
            <a:pPr lvl="1"/>
            <a:r>
              <a:rPr lang="ko-KR" altLang="en-US" dirty="0"/>
              <a:t>충돌 감지 카메라를 통해 생성되는 </a:t>
            </a:r>
            <a:r>
              <a:rPr lang="en-US" altLang="ko-KR" dirty="0"/>
              <a:t>2</a:t>
            </a:r>
            <a:r>
              <a:rPr lang="ko-KR" altLang="en-US" dirty="0"/>
              <a:t>차원 </a:t>
            </a:r>
            <a:r>
              <a:rPr lang="en-US" altLang="ko-KR" dirty="0"/>
              <a:t>Texture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060BC8B-953C-4108-BF5F-43CCC55FFFAA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6966F64-0D15-446A-8E1B-8981B3414FA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00712DB8-D592-4572-85EF-0FA684CF6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796" y="2834740"/>
            <a:ext cx="6414407" cy="360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56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1870</TotalTime>
  <Words>2158</Words>
  <Application>Microsoft Office PowerPoint</Application>
  <PresentationFormat>와이드스크린</PresentationFormat>
  <Paragraphs>343</Paragraphs>
  <Slides>23</Slides>
  <Notes>21</Notes>
  <HiddenSlides>0</HiddenSlides>
  <MMClips>4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맑은 고딕</vt:lpstr>
      <vt:lpstr>은 바탕</vt:lpstr>
      <vt:lpstr>한양신명조</vt:lpstr>
      <vt:lpstr>휴먼명조</vt:lpstr>
      <vt:lpstr>Arial</vt:lpstr>
      <vt:lpstr>Calibri</vt:lpstr>
      <vt:lpstr>Office 테마</vt:lpstr>
      <vt:lpstr>이미지 기반 파티클  충돌 처리 시스템  </vt:lpstr>
      <vt:lpstr>개요</vt:lpstr>
      <vt:lpstr>관련 연구</vt:lpstr>
      <vt:lpstr>연구 목적</vt:lpstr>
      <vt:lpstr>시스템 설계</vt:lpstr>
      <vt:lpstr>시스템 설계</vt:lpstr>
      <vt:lpstr>시스템 설계</vt:lpstr>
      <vt:lpstr>시스템 설계</vt:lpstr>
      <vt:lpstr>충돌 처리</vt:lpstr>
      <vt:lpstr>충돌 처리</vt:lpstr>
      <vt:lpstr>충돌 처리</vt:lpstr>
      <vt:lpstr>충돌 처리</vt:lpstr>
      <vt:lpstr>렌더 단계</vt:lpstr>
      <vt:lpstr>벤치마크 환경 </vt:lpstr>
      <vt:lpstr>성능 측정 방법</vt:lpstr>
      <vt:lpstr>결과</vt:lpstr>
      <vt:lpstr>결과</vt:lpstr>
      <vt:lpstr>결과</vt:lpstr>
      <vt:lpstr>결과</vt:lpstr>
      <vt:lpstr>결과</vt:lpstr>
      <vt:lpstr>문제점 및 향후 연구</vt:lpstr>
      <vt:lpstr>외부 자료</vt:lpstr>
      <vt:lpstr>외부 자료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이미지 기반 파티클  충돌 처리 시스템</dc:title>
  <dc:creator>용선</dc:creator>
  <cp:lastModifiedBy>이용선(2019711005)</cp:lastModifiedBy>
  <cp:revision>877</cp:revision>
  <dcterms:created xsi:type="dcterms:W3CDTF">2020-08-17T14:48:23Z</dcterms:created>
  <dcterms:modified xsi:type="dcterms:W3CDTF">2020-12-15T08:36:59Z</dcterms:modified>
</cp:coreProperties>
</file>

<file path=docProps/thumbnail.jpeg>
</file>